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61" r:id="rId4"/>
    <p:sldId id="268" r:id="rId5"/>
    <p:sldId id="262" r:id="rId6"/>
    <p:sldId id="267" r:id="rId7"/>
    <p:sldId id="263" r:id="rId8"/>
    <p:sldId id="269" r:id="rId9"/>
    <p:sldId id="264" r:id="rId10"/>
    <p:sldId id="270" r:id="rId11"/>
    <p:sldId id="265" r:id="rId12"/>
    <p:sldId id="271" r:id="rId13"/>
  </p:sldIdLst>
  <p:sldSz cx="10058400" cy="7772400"/>
  <p:notesSz cx="7010400" cy="92964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66" autoAdjust="0"/>
    <p:restoredTop sz="94660"/>
  </p:normalViewPr>
  <p:slideViewPr>
    <p:cSldViewPr snapToObjects="1">
      <p:cViewPr>
        <p:scale>
          <a:sx n="75" d="100"/>
          <a:sy n="75" d="100"/>
        </p:scale>
        <p:origin x="-468" y="-52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3CC228-1523-764E-901A-D8BEA253CFF3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696913"/>
            <a:ext cx="45116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142F1E-1403-1F47-B4C1-EAD8734429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Carnivora</a:t>
            </a:r>
            <a:endParaRPr lang="en-US" dirty="0" smtClean="0"/>
          </a:p>
          <a:p>
            <a:r>
              <a:rPr lang="en-US" dirty="0" smtClean="0"/>
              <a:t>Pteropodidae</a:t>
            </a:r>
          </a:p>
          <a:p>
            <a:endParaRPr lang="en-US" dirty="0" smtClean="0"/>
          </a:p>
          <a:p>
            <a:r>
              <a:rPr lang="en-US" dirty="0" smtClean="0"/>
              <a:t>Citation: </a:t>
            </a:r>
            <a:r>
              <a:rPr lang="en-US" dirty="0" smtClean="0"/>
              <a:t>Myers, P., R. Espinosa, C. S. Parr, T. Jones, G. S. Hammond, and T. A. Dewey. 2012. The Animal Diversity Web (online). Accessed at http://</a:t>
            </a:r>
            <a:r>
              <a:rPr lang="en-US" dirty="0" err="1" smtClean="0"/>
              <a:t>animaldiversity.org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2F1E-1403-1F47-B4C1-EAD8734429A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Carnivora</a:t>
            </a:r>
            <a:endParaRPr lang="en-US" dirty="0" smtClean="0"/>
          </a:p>
          <a:p>
            <a:r>
              <a:rPr lang="en-US" dirty="0" smtClean="0"/>
              <a:t>Pteropodidae</a:t>
            </a:r>
          </a:p>
          <a:p>
            <a:endParaRPr lang="en-US" dirty="0" smtClean="0"/>
          </a:p>
          <a:p>
            <a:r>
              <a:rPr lang="en-US" dirty="0" smtClean="0"/>
              <a:t>Citation: </a:t>
            </a:r>
            <a:r>
              <a:rPr lang="en-US" dirty="0" smtClean="0"/>
              <a:t>Myers, P., R. Espinosa, C. S. Parr, T. Jones, G. S. Hammond, and T. A. Dewey. 2012. The Animal Diversity Web (online). Accessed at http://</a:t>
            </a:r>
            <a:r>
              <a:rPr lang="en-US" dirty="0" err="1" smtClean="0"/>
              <a:t>animaldiversity.org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2F1E-1403-1F47-B4C1-EAD8734429A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dirty="0" smtClean="0"/>
              <a:t>Vespertilionidae</a:t>
            </a:r>
            <a:r>
              <a:rPr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2F1E-1403-1F47-B4C1-EAD8734429A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Carnivora</a:t>
            </a:r>
            <a:endParaRPr lang="en-US" dirty="0" smtClean="0"/>
          </a:p>
          <a:p>
            <a:r>
              <a:rPr lang="en-US" dirty="0" smtClean="0"/>
              <a:t>Pteropodidae</a:t>
            </a:r>
          </a:p>
          <a:p>
            <a:endParaRPr lang="en-US" dirty="0" smtClean="0"/>
          </a:p>
          <a:p>
            <a:r>
              <a:rPr lang="en-US" dirty="0" smtClean="0"/>
              <a:t>Citation: </a:t>
            </a:r>
            <a:r>
              <a:rPr lang="en-US" dirty="0" smtClean="0"/>
              <a:t>Myers, P., R. Espinosa, C. S. Parr, T. Jones, G. S. Hammond, and T. A. Dewey. 2012. The Animal Diversity Web (online). Accessed at http://</a:t>
            </a:r>
            <a:r>
              <a:rPr lang="en-US" dirty="0" err="1" smtClean="0"/>
              <a:t>animaldiversity.org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2F1E-1403-1F47-B4C1-EAD8734429A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Carnivora</a:t>
            </a:r>
            <a:endParaRPr lang="en-US" dirty="0" smtClean="0"/>
          </a:p>
          <a:p>
            <a:r>
              <a:rPr lang="en-US" dirty="0" smtClean="0"/>
              <a:t>Pteropodidae</a:t>
            </a:r>
          </a:p>
          <a:p>
            <a:endParaRPr lang="en-US" dirty="0" smtClean="0"/>
          </a:p>
          <a:p>
            <a:r>
              <a:rPr lang="en-US" dirty="0" smtClean="0"/>
              <a:t>Citation: </a:t>
            </a:r>
            <a:r>
              <a:rPr lang="en-US" dirty="0" smtClean="0"/>
              <a:t>Myers, P., R. Espinosa, C. S. Parr, T. Jones, G. S. Hammond, and T. A. Dewey. 2012. The Animal Diversity Web (online). Accessed at http://</a:t>
            </a:r>
            <a:r>
              <a:rPr lang="en-US" dirty="0" err="1" smtClean="0"/>
              <a:t>animaldiversity.org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2F1E-1403-1F47-B4C1-EAD8734429A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Rhinolophidae</a:t>
            </a:r>
          </a:p>
          <a:p>
            <a:r>
              <a:rPr lang="en-US" dirty="0" smtClean="0"/>
              <a:t>Emballonuridae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2F1E-1403-1F47-B4C1-EAD8734429A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Carnivora</a:t>
            </a:r>
            <a:endParaRPr lang="en-US" dirty="0" smtClean="0"/>
          </a:p>
          <a:p>
            <a:r>
              <a:rPr lang="en-US" dirty="0" smtClean="0"/>
              <a:t>Pteropodidae</a:t>
            </a:r>
          </a:p>
          <a:p>
            <a:endParaRPr lang="en-US" dirty="0" smtClean="0"/>
          </a:p>
          <a:p>
            <a:r>
              <a:rPr lang="en-US" dirty="0" smtClean="0"/>
              <a:t>Citation: </a:t>
            </a:r>
            <a:r>
              <a:rPr lang="en-US" dirty="0" smtClean="0"/>
              <a:t>Myers, P., R. Espinosa, C. S. Parr, T. Jones, G. S. Hammond, and T. A. Dewey. 2012. The Animal Diversity Web (online). Accessed at http://</a:t>
            </a:r>
            <a:r>
              <a:rPr lang="en-US" dirty="0" err="1" smtClean="0"/>
              <a:t>animaldiversity.org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2F1E-1403-1F47-B4C1-EAD8734429A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dirty="0" smtClean="0"/>
              <a:t>Noctilionidae</a:t>
            </a:r>
            <a:r>
              <a:rPr dirty="0" smtClean="0"/>
              <a:t> </a:t>
            </a:r>
            <a:endParaRPr lang="en-US" dirty="0" smtClean="0"/>
          </a:p>
          <a:p>
            <a:r>
              <a:rPr dirty="0" smtClean="0"/>
              <a:t>Molossidae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2F1E-1403-1F47-B4C1-EAD8734429A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Carnivora</a:t>
            </a:r>
            <a:endParaRPr lang="en-US" dirty="0" smtClean="0"/>
          </a:p>
          <a:p>
            <a:r>
              <a:rPr lang="en-US" dirty="0" smtClean="0"/>
              <a:t>Pteropodidae</a:t>
            </a:r>
          </a:p>
          <a:p>
            <a:endParaRPr lang="en-US" dirty="0" smtClean="0"/>
          </a:p>
          <a:p>
            <a:r>
              <a:rPr lang="en-US" dirty="0" smtClean="0"/>
              <a:t>Citation: </a:t>
            </a:r>
            <a:r>
              <a:rPr lang="en-US" dirty="0" smtClean="0"/>
              <a:t>Myers, P., R. Espinosa, C. S. Parr, T. Jones, G. S. Hammond, and T. A. Dewey. 2012. The Animal Diversity Web (online). Accessed at http://</a:t>
            </a:r>
            <a:r>
              <a:rPr lang="en-US" dirty="0" err="1" smtClean="0"/>
              <a:t>animaldiversity.org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2F1E-1403-1F47-B4C1-EAD8734429A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dirty="0" smtClean="0"/>
              <a:t>Megadermatidae </a:t>
            </a:r>
            <a:endParaRPr lang="en-US" dirty="0" smtClean="0"/>
          </a:p>
          <a:p>
            <a:r>
              <a:rPr dirty="0" smtClean="0"/>
              <a:t>Natalidae</a:t>
            </a:r>
            <a:r>
              <a:rPr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2F1E-1403-1F47-B4C1-EAD8734429A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Carnivora</a:t>
            </a:r>
            <a:endParaRPr lang="en-US" dirty="0" smtClean="0"/>
          </a:p>
          <a:p>
            <a:r>
              <a:rPr lang="en-US" dirty="0" smtClean="0"/>
              <a:t>Pteropodidae</a:t>
            </a:r>
          </a:p>
          <a:p>
            <a:endParaRPr lang="en-US" dirty="0" smtClean="0"/>
          </a:p>
          <a:p>
            <a:r>
              <a:rPr lang="en-US" dirty="0" smtClean="0"/>
              <a:t>Citation: </a:t>
            </a:r>
            <a:r>
              <a:rPr lang="en-US" dirty="0" smtClean="0"/>
              <a:t>Myers, P., R. Espinosa, C. S. Parr, T. Jones, G. S. Hammond, and T. A. Dewey. 2012. The Animal Diversity Web (online). Accessed at http://</a:t>
            </a:r>
            <a:r>
              <a:rPr lang="en-US" dirty="0" err="1" smtClean="0"/>
              <a:t>animaldiversity.org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2F1E-1403-1F47-B4C1-EAD8734429A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dirty="0" smtClean="0"/>
              <a:t>Phyllostomidae (Uroderma bilobatum)</a:t>
            </a:r>
            <a:r>
              <a:rPr dirty="0" smtClean="0"/>
              <a:t> </a:t>
            </a:r>
            <a:endParaRPr lang="en-US" dirty="0" smtClean="0"/>
          </a:p>
          <a:p>
            <a:r>
              <a:rPr dirty="0" smtClean="0"/>
              <a:t>Phyllostomidae (Desmodus rotundus)</a:t>
            </a:r>
            <a:r>
              <a:rPr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2F1E-1403-1F47-B4C1-EAD8734429A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9124-FA18-694B-A5C7-8573AE5B85EA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B209-129A-1D40-89F7-FB08A5EB6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9124-FA18-694B-A5C7-8573AE5B85EA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B209-129A-1D40-89F7-FB08A5EB6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9124-FA18-694B-A5C7-8573AE5B85EA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B209-129A-1D40-89F7-FB08A5EB6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9124-FA18-694B-A5C7-8573AE5B85EA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B209-129A-1D40-89F7-FB08A5EB6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9124-FA18-694B-A5C7-8573AE5B85EA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B209-129A-1D40-89F7-FB08A5EB6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9124-FA18-694B-A5C7-8573AE5B85EA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B209-129A-1D40-89F7-FB08A5EB6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9124-FA18-694B-A5C7-8573AE5B85EA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B209-129A-1D40-89F7-FB08A5EB6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9124-FA18-694B-A5C7-8573AE5B85EA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B209-129A-1D40-89F7-FB08A5EB6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9124-FA18-694B-A5C7-8573AE5B85EA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B209-129A-1D40-89F7-FB08A5EB6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9124-FA18-694B-A5C7-8573AE5B85EA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B209-129A-1D40-89F7-FB08A5EB6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9124-FA18-694B-A5C7-8573AE5B85EA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B209-129A-1D40-89F7-FB08A5EB6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C9124-FA18-694B-A5C7-8573AE5B85EA}" type="datetimeFigureOut">
              <a:rPr lang="en-US" smtClean="0"/>
              <a:pPr/>
              <a:t>10/15/2012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9B209-129A-1D40-89F7-FB08A5EB6A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010400" y="3176"/>
            <a:ext cx="3048000" cy="3884612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010400" y="3887788"/>
            <a:ext cx="3059430" cy="3884612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886200"/>
            <a:ext cx="10058400" cy="1588"/>
          </a:xfrm>
          <a:prstGeom prst="line">
            <a:avLst/>
          </a:prstGeom>
          <a:ln w="3175" cap="flat" cmpd="sng" algn="ctr">
            <a:solidFill>
              <a:schemeClr val="accent1">
                <a:alpha val="16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lum bright="-22000"/>
          </a:blip>
          <a:srcRect l="4022"/>
          <a:stretch>
            <a:fillRect/>
          </a:stretch>
        </p:blipFill>
        <p:spPr>
          <a:xfrm>
            <a:off x="139700" y="4285604"/>
            <a:ext cx="3365500" cy="310579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19" name="Picture 18" descr="pteropusPrema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4097971"/>
            <a:ext cx="2046748" cy="1921829"/>
          </a:xfrm>
          <a:prstGeom prst="rect">
            <a:avLst/>
          </a:prstGeom>
        </p:spPr>
      </p:pic>
      <p:pic>
        <p:nvPicPr>
          <p:cNvPr id="20" name="Picture 19" descr="pteropusdent.jpg"/>
          <p:cNvPicPr>
            <a:picLocks noChangeAspect="1"/>
          </p:cNvPicPr>
          <p:nvPr/>
        </p:nvPicPr>
        <p:blipFill>
          <a:blip r:embed="rId5"/>
          <a:srcRect l="6826" t="14070" r="6501"/>
          <a:stretch>
            <a:fillRect/>
          </a:stretch>
        </p:blipFill>
        <p:spPr>
          <a:xfrm>
            <a:off x="7010400" y="5808029"/>
            <a:ext cx="3048000" cy="1964371"/>
          </a:xfrm>
          <a:prstGeom prst="rect">
            <a:avLst/>
          </a:prstGeom>
        </p:spPr>
      </p:pic>
      <p:pic>
        <p:nvPicPr>
          <p:cNvPr id="23" name="Picture 22" descr="carnivoreSkul.jpg"/>
          <p:cNvPicPr>
            <a:picLocks noChangeAspect="1"/>
          </p:cNvPicPr>
          <p:nvPr/>
        </p:nvPicPr>
        <p:blipFill>
          <a:blip r:embed="rId6"/>
          <a:srcRect t="6250" r="50000" b="43750"/>
          <a:stretch>
            <a:fillRect/>
          </a:stretch>
        </p:blipFill>
        <p:spPr>
          <a:xfrm>
            <a:off x="7315200" y="1867031"/>
            <a:ext cx="2608293" cy="1956220"/>
          </a:xfrm>
          <a:prstGeom prst="rect">
            <a:avLst/>
          </a:prstGeom>
        </p:spPr>
      </p:pic>
      <p:pic>
        <p:nvPicPr>
          <p:cNvPr id="24" name="Picture 23" descr="carnivoreSkul.jpg"/>
          <p:cNvPicPr>
            <a:picLocks noChangeAspect="1"/>
          </p:cNvPicPr>
          <p:nvPr/>
        </p:nvPicPr>
        <p:blipFill>
          <a:blip r:embed="rId6"/>
          <a:srcRect l="4062" t="60000" r="56563"/>
          <a:stretch>
            <a:fillRect/>
          </a:stretch>
        </p:blipFill>
        <p:spPr>
          <a:xfrm>
            <a:off x="7379322" y="114169"/>
            <a:ext cx="2450478" cy="186703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315200" y="3733800"/>
            <a:ext cx="2743200" cy="15398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lum bright="-26000"/>
          </a:blip>
          <a:stretch>
            <a:fillRect/>
          </a:stretch>
        </p:blipFill>
        <p:spPr>
          <a:xfrm>
            <a:off x="152400" y="173094"/>
            <a:ext cx="3213100" cy="348450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9" name="Picture 28" descr="large-1.jpg"/>
          <p:cNvPicPr>
            <a:picLocks noChangeAspect="1"/>
          </p:cNvPicPr>
          <p:nvPr/>
        </p:nvPicPr>
        <p:blipFill>
          <a:blip r:embed="rId8"/>
          <a:srcRect l="32535" t="22222" r="27772"/>
          <a:stretch>
            <a:fillRect/>
          </a:stretch>
        </p:blipFill>
        <p:spPr>
          <a:xfrm>
            <a:off x="4188619" y="457200"/>
            <a:ext cx="2059781" cy="2667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0" name="Picture 29" descr="large-2.jpg"/>
          <p:cNvPicPr>
            <a:picLocks noChangeAspect="1"/>
          </p:cNvPicPr>
          <p:nvPr/>
        </p:nvPicPr>
        <p:blipFill>
          <a:blip r:embed="rId9"/>
          <a:srcRect t="6886" b="6536"/>
          <a:stretch>
            <a:fillRect/>
          </a:stretch>
        </p:blipFill>
        <p:spPr>
          <a:xfrm>
            <a:off x="3989832" y="4114800"/>
            <a:ext cx="2487168" cy="310579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4152900" y="3352800"/>
            <a:ext cx="209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 err="1" smtClean="0">
                <a:latin typeface="Book Antiqua"/>
                <a:cs typeface="Book Antiqua"/>
              </a:rPr>
              <a:t>Canidae</a:t>
            </a:r>
            <a:endParaRPr lang="en-US" b="1" cap="all" dirty="0">
              <a:latin typeface="Book Antiqua"/>
              <a:cs typeface="Book Antiqu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10000" y="721989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 smtClean="0">
                <a:latin typeface="Book Antiqua"/>
                <a:cs typeface="Book Antiqua"/>
              </a:rPr>
              <a:t>Pteropodidae</a:t>
            </a:r>
            <a:endParaRPr lang="en-US" b="1" cap="all" dirty="0"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>
            <a:off x="0" y="315992"/>
            <a:ext cx="96774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/>
                <a:cs typeface="Book Antiqua"/>
              </a:rPr>
              <a:t>M</a:t>
            </a:r>
            <a:r>
              <a:rPr lang="en-US" b="1" dirty="0" smtClean="0">
                <a:latin typeface="Book Antiqua"/>
                <a:cs typeface="Book Antiqua"/>
              </a:rPr>
              <a:t>AMMALIAN </a:t>
            </a:r>
            <a:r>
              <a:rPr lang="en-US" sz="2400" b="1" dirty="0" smtClean="0">
                <a:latin typeface="Book Antiqua"/>
                <a:cs typeface="Book Antiqua"/>
              </a:rPr>
              <a:t>S</a:t>
            </a:r>
            <a:r>
              <a:rPr lang="en-US" b="1" dirty="0" smtClean="0">
                <a:latin typeface="Book Antiqua"/>
                <a:cs typeface="Book Antiqua"/>
              </a:rPr>
              <a:t>PECIES  </a:t>
            </a:r>
            <a:r>
              <a:rPr lang="en-US" sz="1400" dirty="0" smtClean="0">
                <a:latin typeface="Book Antiqua"/>
                <a:cs typeface="Book Antiqua"/>
              </a:rPr>
              <a:t>No. 202</a:t>
            </a:r>
          </a:p>
          <a:p>
            <a:r>
              <a:rPr lang="en-US" dirty="0" err="1" smtClean="0">
                <a:latin typeface="Lucida Fax"/>
                <a:cs typeface="Lucida Fax"/>
              </a:rPr>
              <a:t>Desmodus</a:t>
            </a:r>
            <a:r>
              <a:rPr lang="en-US" dirty="0" smtClean="0">
                <a:latin typeface="Lucida Fax"/>
                <a:cs typeface="Lucida Fax"/>
              </a:rPr>
              <a:t> </a:t>
            </a:r>
            <a:r>
              <a:rPr lang="en-US" dirty="0" err="1" smtClean="0">
                <a:latin typeface="Lucida Fax"/>
                <a:cs typeface="Lucida Fax"/>
              </a:rPr>
              <a:t>rotundus</a:t>
            </a:r>
            <a:r>
              <a:rPr lang="en-US" dirty="0" smtClean="0">
                <a:latin typeface="Lucida Fax"/>
                <a:cs typeface="Lucida Fax"/>
              </a:rPr>
              <a:t>.</a:t>
            </a:r>
            <a:r>
              <a:rPr lang="en-US" sz="1800" dirty="0" smtClean="0">
                <a:latin typeface="Lucida Fax"/>
                <a:cs typeface="Lucida Fax"/>
              </a:rPr>
              <a:t>  </a:t>
            </a:r>
            <a:r>
              <a:rPr lang="en-US" sz="1400" dirty="0" smtClean="0">
                <a:latin typeface="Lucida Fax"/>
                <a:cs typeface="Lucida Fax"/>
              </a:rPr>
              <a:t>By Arthur M. </a:t>
            </a:r>
            <a:r>
              <a:rPr lang="en-US" sz="1400" dirty="0" err="1" smtClean="0">
                <a:latin typeface="Lucida Fax"/>
                <a:cs typeface="Lucida Fax"/>
              </a:rPr>
              <a:t>Greenhall</a:t>
            </a:r>
            <a:r>
              <a:rPr lang="en-US" sz="1400" dirty="0" smtClean="0">
                <a:latin typeface="Lucida Fax"/>
                <a:cs typeface="Lucida Fax"/>
              </a:rPr>
              <a:t>, Gerhard </a:t>
            </a:r>
            <a:r>
              <a:rPr lang="en-US" sz="1400" dirty="0" err="1" smtClean="0">
                <a:latin typeface="Lucida Fax"/>
                <a:cs typeface="Lucida Fax"/>
              </a:rPr>
              <a:t>Joermann</a:t>
            </a:r>
            <a:r>
              <a:rPr lang="en-US" sz="1400" dirty="0" smtClean="0">
                <a:latin typeface="Lucida Fax"/>
                <a:cs typeface="Lucida Fax"/>
              </a:rPr>
              <a:t>, and </a:t>
            </a:r>
            <a:r>
              <a:rPr lang="en-US" sz="1400" dirty="0" err="1" smtClean="0">
                <a:latin typeface="Lucida Fax"/>
                <a:cs typeface="Lucida Fax"/>
              </a:rPr>
              <a:t>Uwe</a:t>
            </a:r>
            <a:r>
              <a:rPr lang="en-US" sz="1400" dirty="0" smtClean="0">
                <a:latin typeface="Lucida Fax"/>
                <a:cs typeface="Lucida Fax"/>
              </a:rPr>
              <a:t> Schmidt</a:t>
            </a:r>
            <a:endParaRPr lang="en-US" sz="1800" dirty="0" smtClean="0">
              <a:latin typeface="Lucida Fax"/>
              <a:cs typeface="Lucida Fax"/>
            </a:endParaRPr>
          </a:p>
          <a:p>
            <a:r>
              <a:rPr lang="en-US" sz="1400" dirty="0" smtClean="0">
                <a:latin typeface="Lucida Fax"/>
                <a:cs typeface="Lucida Fax"/>
              </a:rPr>
              <a:t>Published 8 April 1983 by The American Society of </a:t>
            </a:r>
            <a:r>
              <a:rPr lang="en-US" sz="1400" dirty="0" err="1" smtClean="0">
                <a:latin typeface="Lucida Fax"/>
                <a:cs typeface="Lucida Fax"/>
              </a:rPr>
              <a:t>Mammalogists</a:t>
            </a:r>
            <a:endParaRPr lang="en-US" sz="1400" dirty="0" smtClean="0">
              <a:latin typeface="Lucida Fax"/>
              <a:cs typeface="Lucida Fax"/>
            </a:endParaRPr>
          </a:p>
          <a:p>
            <a:endParaRPr lang="en-US" sz="1400" dirty="0" smtClean="0">
              <a:latin typeface="Lucida Fax"/>
              <a:cs typeface="Lucida Fax"/>
            </a:endParaRPr>
          </a:p>
          <a:p>
            <a:pPr algn="ctr"/>
            <a:r>
              <a:rPr lang="en-US" sz="1400" b="1" i="1" dirty="0" err="1" smtClean="0">
                <a:latin typeface="Lucida Fax"/>
                <a:cs typeface="Lucida Fax"/>
              </a:rPr>
              <a:t>Desmodus</a:t>
            </a:r>
            <a:r>
              <a:rPr lang="en-US" sz="1400" b="1" dirty="0" smtClean="0">
                <a:latin typeface="Lucida Fax"/>
                <a:cs typeface="Lucida Fax"/>
              </a:rPr>
              <a:t> </a:t>
            </a:r>
            <a:r>
              <a:rPr lang="en-US" sz="1400" b="1" dirty="0" err="1" smtClean="0">
                <a:latin typeface="Lucida Fax"/>
                <a:cs typeface="Lucida Fax"/>
              </a:rPr>
              <a:t>Wied</a:t>
            </a:r>
            <a:r>
              <a:rPr lang="en-US" sz="1400" b="1" dirty="0" smtClean="0">
                <a:latin typeface="Lucida Fax"/>
                <a:cs typeface="Lucida Fax"/>
              </a:rPr>
              <a:t>, 1826</a:t>
            </a:r>
          </a:p>
          <a:p>
            <a:pPr algn="ctr"/>
            <a:r>
              <a:rPr lang="en-US" sz="1400" dirty="0" smtClean="0">
                <a:latin typeface="Lucida Fax"/>
                <a:cs typeface="Lucida Fax"/>
              </a:rPr>
              <a:t>Common Vampire Bat</a:t>
            </a:r>
          </a:p>
          <a:p>
            <a:r>
              <a:rPr lang="en-US" sz="1400" u="sng" dirty="0" smtClean="0">
                <a:latin typeface="Lucida Fax"/>
                <a:cs typeface="Lucida Fax"/>
              </a:rPr>
              <a:t>Excerpt</a:t>
            </a:r>
            <a:r>
              <a:rPr lang="en-US" sz="1400" dirty="0" smtClean="0">
                <a:latin typeface="Lucida Fax"/>
                <a:cs typeface="Lucida Fax"/>
              </a:rPr>
              <a:t>: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Bat with rather small, separate, somewhat rounded ears; lower lip deeply grooved; short muzzle, </a:t>
            </a:r>
            <a:r>
              <a:rPr lang="en-US" sz="1400" dirty="0" err="1" smtClean="0">
                <a:latin typeface="Lucida Fax"/>
                <a:cs typeface="Lucida Fax"/>
              </a:rPr>
              <a:t>circumnarial</a:t>
            </a:r>
            <a:r>
              <a:rPr lang="en-US" sz="1400" dirty="0" smtClean="0">
                <a:latin typeface="Lucida Fax"/>
                <a:cs typeface="Lucida Fax"/>
              </a:rPr>
              <a:t> ridge suggesting a </a:t>
            </a:r>
            <a:r>
              <a:rPr lang="en-US" sz="1400" dirty="0" err="1" smtClean="0">
                <a:latin typeface="Lucida Fax"/>
                <a:cs typeface="Lucida Fax"/>
              </a:rPr>
              <a:t>noseleaf</a:t>
            </a:r>
            <a:r>
              <a:rPr lang="en-US" sz="1400" dirty="0" smtClean="0">
                <a:latin typeface="Lucida Fax"/>
                <a:cs typeface="Lucida Fax"/>
              </a:rPr>
              <a:t>; thumb </a:t>
            </a:r>
            <a:r>
              <a:rPr lang="en-US" sz="1400" dirty="0" err="1" smtClean="0">
                <a:latin typeface="Lucida Fax"/>
                <a:cs typeface="Lucida Fax"/>
              </a:rPr>
              <a:t>unusally</a:t>
            </a:r>
            <a:r>
              <a:rPr lang="en-US" sz="1400" dirty="0" smtClean="0">
                <a:latin typeface="Lucida Fax"/>
                <a:cs typeface="Lucida Fax"/>
              </a:rPr>
              <a:t> strong and elongated…no tail evident; </a:t>
            </a:r>
            <a:r>
              <a:rPr lang="en-US" sz="1400" dirty="0" err="1" smtClean="0">
                <a:latin typeface="Lucida Fax"/>
                <a:cs typeface="Lucida Fax"/>
              </a:rPr>
              <a:t>interfemoral</a:t>
            </a:r>
            <a:r>
              <a:rPr lang="en-US" sz="1400" dirty="0" smtClean="0">
                <a:latin typeface="Lucida Fax"/>
                <a:cs typeface="Lucida Fax"/>
              </a:rPr>
              <a:t> membrane narrow, well haired, not extending to ankle.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Dental formula, </a:t>
            </a:r>
            <a:r>
              <a:rPr lang="en-US" sz="1400" dirty="0" err="1" smtClean="0">
                <a:latin typeface="Lucida Fax"/>
                <a:cs typeface="Lucida Fax"/>
              </a:rPr>
              <a:t>i</a:t>
            </a:r>
            <a:r>
              <a:rPr lang="en-US" sz="1400" dirty="0" smtClean="0">
                <a:latin typeface="Lucida Fax"/>
                <a:cs typeface="Lucida Fax"/>
              </a:rPr>
              <a:t> 1/2, </a:t>
            </a:r>
            <a:r>
              <a:rPr lang="en-US" sz="1400" dirty="0" err="1" smtClean="0">
                <a:latin typeface="Lucida Fax"/>
                <a:cs typeface="Lucida Fax"/>
              </a:rPr>
              <a:t>c</a:t>
            </a:r>
            <a:r>
              <a:rPr lang="en-US" sz="1400" dirty="0" smtClean="0">
                <a:latin typeface="Lucida Fax"/>
                <a:cs typeface="Lucida Fax"/>
              </a:rPr>
              <a:t> 1/1, </a:t>
            </a:r>
            <a:r>
              <a:rPr lang="en-US" sz="1400" dirty="0" err="1" smtClean="0">
                <a:latin typeface="Lucida Fax"/>
                <a:cs typeface="Lucida Fax"/>
              </a:rPr>
              <a:t>p</a:t>
            </a:r>
            <a:r>
              <a:rPr lang="en-US" sz="1400" dirty="0" smtClean="0">
                <a:latin typeface="Lucida Fax"/>
                <a:cs typeface="Lucida Fax"/>
              </a:rPr>
              <a:t> 1,2, </a:t>
            </a:r>
            <a:r>
              <a:rPr lang="en-US" sz="1400" dirty="0" err="1" smtClean="0">
                <a:latin typeface="Lucida Fax"/>
                <a:cs typeface="Lucida Fax"/>
              </a:rPr>
              <a:t>m</a:t>
            </a:r>
            <a:r>
              <a:rPr lang="en-US" sz="1400" dirty="0" smtClean="0">
                <a:latin typeface="Lucida Fax"/>
                <a:cs typeface="Lucida Fax"/>
              </a:rPr>
              <a:t> 1/1, total 20; upper incisors and canines large and knife-like.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Has many specialized skeletal features adapting it for its distinctive feeding habits (</a:t>
            </a:r>
            <a:r>
              <a:rPr lang="en-US" sz="1400" dirty="0" err="1" smtClean="0">
                <a:latin typeface="Lucida Fax"/>
                <a:cs typeface="Lucida Fax"/>
              </a:rPr>
              <a:t>sanguivory</a:t>
            </a:r>
            <a:r>
              <a:rPr lang="en-US" sz="1400" dirty="0" smtClean="0">
                <a:latin typeface="Lucida Fax"/>
                <a:cs typeface="Lucida Fax"/>
              </a:rPr>
              <a:t>)…the </a:t>
            </a:r>
            <a:r>
              <a:rPr lang="en-US" sz="1400" dirty="0" err="1" smtClean="0">
                <a:latin typeface="Lucida Fax"/>
                <a:cs typeface="Lucida Fax"/>
              </a:rPr>
              <a:t>rostum</a:t>
            </a:r>
            <a:r>
              <a:rPr lang="en-US" sz="1400" dirty="0" smtClean="0">
                <a:latin typeface="Lucida Fax"/>
                <a:cs typeface="Lucida Fax"/>
              </a:rPr>
              <a:t> is reduced to a mere support for the enormous incisors and canines.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Vampires are able to start flying directly from a position on the ground with folded wings.  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 </a:t>
            </a:r>
            <a:endParaRPr lang="en-US" sz="1800" dirty="0" smtClean="0">
              <a:latin typeface="Lucida Fax"/>
              <a:cs typeface="Lucida Fax"/>
            </a:endParaRPr>
          </a:p>
          <a:p>
            <a:endParaRPr lang="en-US" sz="1800" dirty="0">
              <a:latin typeface="Britannic Bold"/>
              <a:cs typeface="Britannic Bold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>
            <a:off x="0" y="4668321"/>
            <a:ext cx="9677400" cy="292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/>
                <a:cs typeface="Book Antiqua"/>
              </a:rPr>
              <a:t>M</a:t>
            </a:r>
            <a:r>
              <a:rPr lang="en-US" b="1" dirty="0" smtClean="0">
                <a:latin typeface="Book Antiqua"/>
                <a:cs typeface="Book Antiqua"/>
              </a:rPr>
              <a:t>AMMALIAN </a:t>
            </a:r>
            <a:r>
              <a:rPr lang="en-US" sz="2400" b="1" dirty="0" smtClean="0">
                <a:latin typeface="Book Antiqua"/>
                <a:cs typeface="Book Antiqua"/>
              </a:rPr>
              <a:t>S</a:t>
            </a:r>
            <a:r>
              <a:rPr lang="en-US" b="1" dirty="0" smtClean="0">
                <a:latin typeface="Book Antiqua"/>
                <a:cs typeface="Book Antiqua"/>
              </a:rPr>
              <a:t>PECIES  </a:t>
            </a:r>
            <a:r>
              <a:rPr lang="en-US" sz="1400" dirty="0" smtClean="0">
                <a:latin typeface="Book Antiqua"/>
                <a:cs typeface="Book Antiqua"/>
              </a:rPr>
              <a:t>No. 279</a:t>
            </a:r>
          </a:p>
          <a:p>
            <a:r>
              <a:rPr lang="en-US" dirty="0" err="1" smtClean="0">
                <a:latin typeface="Lucida Fax"/>
                <a:cs typeface="Lucida Fax"/>
              </a:rPr>
              <a:t>Uroderma</a:t>
            </a:r>
            <a:r>
              <a:rPr lang="en-US" dirty="0" smtClean="0">
                <a:latin typeface="Lucida Fax"/>
                <a:cs typeface="Lucida Fax"/>
              </a:rPr>
              <a:t> </a:t>
            </a:r>
            <a:r>
              <a:rPr lang="en-US" dirty="0" err="1" smtClean="0">
                <a:latin typeface="Lucida Fax"/>
                <a:cs typeface="Lucida Fax"/>
              </a:rPr>
              <a:t>bilobatum</a:t>
            </a:r>
            <a:r>
              <a:rPr lang="en-US" dirty="0" smtClean="0">
                <a:latin typeface="Lucida Fax"/>
                <a:cs typeface="Lucida Fax"/>
              </a:rPr>
              <a:t>.</a:t>
            </a:r>
            <a:r>
              <a:rPr lang="en-US" sz="1800" dirty="0" smtClean="0">
                <a:latin typeface="Lucida Fax"/>
                <a:cs typeface="Lucida Fax"/>
              </a:rPr>
              <a:t>  </a:t>
            </a:r>
            <a:r>
              <a:rPr lang="en-US" sz="1400" dirty="0" smtClean="0">
                <a:latin typeface="Lucida Fax"/>
                <a:cs typeface="Lucida Fax"/>
              </a:rPr>
              <a:t>By Robert J. Baker and Cora L. Clark</a:t>
            </a:r>
            <a:endParaRPr lang="en-US" sz="1800" dirty="0" smtClean="0">
              <a:latin typeface="Lucida Fax"/>
              <a:cs typeface="Lucida Fax"/>
            </a:endParaRPr>
          </a:p>
          <a:p>
            <a:r>
              <a:rPr lang="en-US" sz="1400" dirty="0" smtClean="0">
                <a:latin typeface="Lucida Fax"/>
                <a:cs typeface="Lucida Fax"/>
              </a:rPr>
              <a:t>Published 27 February 1987 by The American Society of </a:t>
            </a:r>
            <a:r>
              <a:rPr lang="en-US" sz="1400" dirty="0" err="1" smtClean="0">
                <a:latin typeface="Lucida Fax"/>
                <a:cs typeface="Lucida Fax"/>
              </a:rPr>
              <a:t>Mammalogists</a:t>
            </a:r>
            <a:endParaRPr lang="en-US" sz="1400" dirty="0" smtClean="0">
              <a:latin typeface="Lucida Fax"/>
              <a:cs typeface="Lucida Fax"/>
            </a:endParaRPr>
          </a:p>
          <a:p>
            <a:endParaRPr lang="en-US" sz="1400" dirty="0" smtClean="0">
              <a:latin typeface="Lucida Fax"/>
              <a:cs typeface="Lucida Fax"/>
            </a:endParaRPr>
          </a:p>
          <a:p>
            <a:pPr algn="ctr"/>
            <a:r>
              <a:rPr lang="en-US" sz="1400" b="1" i="1" dirty="0" err="1" smtClean="0">
                <a:latin typeface="Lucida Fax"/>
                <a:cs typeface="Lucida Fax"/>
              </a:rPr>
              <a:t>Uroderma</a:t>
            </a:r>
            <a:r>
              <a:rPr lang="en-US" sz="1400" b="1" i="1" dirty="0" smtClean="0">
                <a:latin typeface="Lucida Fax"/>
                <a:cs typeface="Lucida Fax"/>
              </a:rPr>
              <a:t> </a:t>
            </a:r>
            <a:r>
              <a:rPr lang="en-US" sz="1400" b="1" i="1" dirty="0" err="1" smtClean="0">
                <a:latin typeface="Lucida Fax"/>
                <a:cs typeface="Lucida Fax"/>
              </a:rPr>
              <a:t>bilobatum</a:t>
            </a:r>
            <a:r>
              <a:rPr lang="en-US" sz="1400" b="1" dirty="0" smtClean="0">
                <a:latin typeface="Lucida Fax"/>
                <a:cs typeface="Lucida Fax"/>
              </a:rPr>
              <a:t> Peters, 1866</a:t>
            </a:r>
          </a:p>
          <a:p>
            <a:pPr algn="ctr"/>
            <a:r>
              <a:rPr lang="en-US" sz="1400" dirty="0" smtClean="0">
                <a:latin typeface="Lucida Fax"/>
                <a:cs typeface="Lucida Fax"/>
              </a:rPr>
              <a:t>Peters’ Tent-making Bat</a:t>
            </a:r>
          </a:p>
          <a:p>
            <a:r>
              <a:rPr lang="en-US" sz="1400" u="sng" dirty="0" smtClean="0">
                <a:latin typeface="Lucida Fax"/>
                <a:cs typeface="Lucida Fax"/>
              </a:rPr>
              <a:t>Excerpt</a:t>
            </a:r>
            <a:r>
              <a:rPr lang="en-US" sz="1400" dirty="0" smtClean="0">
                <a:latin typeface="Lucida Fax"/>
                <a:cs typeface="Lucida Fax"/>
              </a:rPr>
              <a:t>: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Has </a:t>
            </a:r>
            <a:r>
              <a:rPr lang="en-US" sz="1400" dirty="0" err="1" smtClean="0">
                <a:latin typeface="Lucida Fax"/>
                <a:cs typeface="Lucida Fax"/>
              </a:rPr>
              <a:t>bilobed</a:t>
            </a:r>
            <a:r>
              <a:rPr lang="en-US" sz="1400" dirty="0" smtClean="0">
                <a:latin typeface="Lucida Fax"/>
                <a:cs typeface="Lucida Fax"/>
              </a:rPr>
              <a:t> upper medial incisors (and) no external tail.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The nose leaf is simple but well developed; the eyes are large; a </a:t>
            </a:r>
            <a:r>
              <a:rPr lang="en-US" sz="1400" dirty="0" err="1" smtClean="0">
                <a:latin typeface="Lucida Fax"/>
                <a:cs typeface="Lucida Fax"/>
              </a:rPr>
              <a:t>calcar</a:t>
            </a:r>
            <a:r>
              <a:rPr lang="en-US" sz="1400" dirty="0" smtClean="0">
                <a:latin typeface="Lucida Fax"/>
                <a:cs typeface="Lucida Fax"/>
              </a:rPr>
              <a:t> is present.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The word</a:t>
            </a:r>
            <a:r>
              <a:rPr lang="en-US" sz="1400" i="1" dirty="0" smtClean="0">
                <a:latin typeface="Lucida Fax"/>
                <a:cs typeface="Lucida Fax"/>
              </a:rPr>
              <a:t> </a:t>
            </a:r>
            <a:r>
              <a:rPr lang="en-US" sz="1400" i="1" dirty="0" err="1" smtClean="0">
                <a:latin typeface="Lucida Fax"/>
                <a:cs typeface="Lucida Fax"/>
              </a:rPr>
              <a:t>Uroderma</a:t>
            </a:r>
            <a:r>
              <a:rPr lang="en-US" sz="1400" dirty="0" smtClean="0">
                <a:latin typeface="Lucida Fax"/>
                <a:cs typeface="Lucida Fax"/>
              </a:rPr>
              <a:t> is from the Greek words </a:t>
            </a:r>
            <a:r>
              <a:rPr lang="en-US" sz="1400" i="1" dirty="0" err="1" smtClean="0">
                <a:latin typeface="Lucida Fax"/>
                <a:cs typeface="Lucida Fax"/>
              </a:rPr>
              <a:t>uro</a:t>
            </a:r>
            <a:r>
              <a:rPr lang="en-US" sz="1400" dirty="0" smtClean="0">
                <a:latin typeface="Lucida Fax"/>
                <a:cs typeface="Lucida Fax"/>
              </a:rPr>
              <a:t>, meaning tail, and </a:t>
            </a:r>
            <a:r>
              <a:rPr lang="en-US" sz="1400" i="1" dirty="0" smtClean="0">
                <a:latin typeface="Lucida Fax"/>
                <a:cs typeface="Lucida Fax"/>
              </a:rPr>
              <a:t>derma</a:t>
            </a:r>
            <a:r>
              <a:rPr lang="en-US" sz="1400" dirty="0" smtClean="0">
                <a:latin typeface="Lucida Fax"/>
                <a:cs typeface="Lucida Fax"/>
              </a:rPr>
              <a:t>, skin, referring to the presence of a </a:t>
            </a:r>
            <a:r>
              <a:rPr lang="en-US" sz="1400" dirty="0" err="1" smtClean="0">
                <a:latin typeface="Lucida Fax"/>
                <a:cs typeface="Lucida Fax"/>
              </a:rPr>
              <a:t>uropatagium</a:t>
            </a:r>
            <a:r>
              <a:rPr lang="en-US" sz="1400" dirty="0" smtClean="0">
                <a:latin typeface="Lucida Fax"/>
                <a:cs typeface="Lucida Fax"/>
              </a:rPr>
              <a:t> without tail vertebrae in this species. 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 </a:t>
            </a:r>
            <a:endParaRPr lang="en-US" sz="1800" dirty="0" smtClean="0">
              <a:latin typeface="Lucida Fax"/>
              <a:cs typeface="Lucida Fax"/>
            </a:endParaRPr>
          </a:p>
          <a:p>
            <a:endParaRPr lang="en-US" sz="1800" dirty="0">
              <a:latin typeface="Britannic Bold"/>
              <a:cs typeface="Britannic Bold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>
            <a:off x="-152400" y="71735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Photograph credits: ASM Mammal Image Library; Phil Myers and Mammal Division, </a:t>
            </a:r>
            <a:r>
              <a:rPr lang="en-US" sz="1200" dirty="0"/>
              <a:t>Museum of Zoology, University of </a:t>
            </a:r>
            <a:r>
              <a:rPr lang="en-US" sz="1200" dirty="0" smtClean="0"/>
              <a:t>Michigan </a:t>
            </a:r>
            <a:r>
              <a:rPr lang="en-US" sz="1200" dirty="0" smtClean="0"/>
              <a:t>–</a:t>
            </a:r>
          </a:p>
          <a:p>
            <a:r>
              <a:rPr lang="en-US" sz="1200" dirty="0" smtClean="0"/>
              <a:t> </a:t>
            </a:r>
            <a:r>
              <a:rPr lang="en-US" sz="1200" dirty="0" smtClean="0"/>
              <a:t>The </a:t>
            </a:r>
            <a:r>
              <a:rPr lang="en-US" sz="1200" dirty="0"/>
              <a:t>Animal Diversity Web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 rot="10800000">
            <a:off x="-76200" y="4343400"/>
            <a:ext cx="967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Photograph credits: Steve </a:t>
            </a:r>
            <a:r>
              <a:rPr lang="en-US" sz="1200" dirty="0" err="1" smtClean="0"/>
              <a:t>Hinshaw</a:t>
            </a:r>
            <a:r>
              <a:rPr lang="en-US" sz="1200" dirty="0" smtClean="0"/>
              <a:t>; Phil Myers and Mammal Division, </a:t>
            </a:r>
            <a:r>
              <a:rPr lang="en-US" sz="1200" dirty="0"/>
              <a:t>Museum of Zoology, University of </a:t>
            </a:r>
            <a:r>
              <a:rPr lang="en-US" sz="1200" dirty="0" smtClean="0"/>
              <a:t>Michigan - The </a:t>
            </a:r>
            <a:r>
              <a:rPr lang="en-US" sz="1200" dirty="0"/>
              <a:t>Animal Diversity Web (online</a:t>
            </a:r>
            <a:r>
              <a:rPr lang="en-US" sz="1200" dirty="0" smtClean="0"/>
              <a:t>).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73850" y="0"/>
            <a:ext cx="3398251" cy="388620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886200"/>
            <a:ext cx="10058400" cy="1588"/>
          </a:xfrm>
          <a:prstGeom prst="line">
            <a:avLst/>
          </a:prstGeom>
          <a:ln>
            <a:solidFill>
              <a:schemeClr val="accent1">
                <a:alpha val="2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eptesicus_nas_pma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50" y="0"/>
            <a:ext cx="3384550" cy="2540000"/>
          </a:xfrm>
          <a:prstGeom prst="rect">
            <a:avLst/>
          </a:prstGeom>
        </p:spPr>
      </p:pic>
      <p:pic>
        <p:nvPicPr>
          <p:cNvPr id="4" name="Picture 3" descr="vesperdent.jpg"/>
          <p:cNvPicPr>
            <a:picLocks noChangeAspect="1"/>
          </p:cNvPicPr>
          <p:nvPr/>
        </p:nvPicPr>
        <p:blipFill>
          <a:blip r:embed="rId4"/>
          <a:srcRect l="58438" t="41250" b="26250"/>
          <a:stretch>
            <a:fillRect/>
          </a:stretch>
        </p:blipFill>
        <p:spPr>
          <a:xfrm>
            <a:off x="6781800" y="2053962"/>
            <a:ext cx="3124200" cy="1832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73850" y="1320800"/>
            <a:ext cx="1036051" cy="121920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73850" y="2273300"/>
            <a:ext cx="457700" cy="53340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lum bright="-14000"/>
          </a:blip>
          <a:stretch>
            <a:fillRect/>
          </a:stretch>
        </p:blipFill>
        <p:spPr>
          <a:xfrm>
            <a:off x="152400" y="254000"/>
            <a:ext cx="3734599" cy="33274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large-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444500"/>
            <a:ext cx="2438400" cy="18288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810000" y="27432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 err="1" smtClean="0">
                <a:latin typeface="Book Antiqua"/>
                <a:cs typeface="Book Antiqua"/>
              </a:rPr>
              <a:t>Vesperilionidae</a:t>
            </a:r>
            <a:endParaRPr lang="en-US" b="1" cap="all" dirty="0"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>
            <a:off x="0" y="4265234"/>
            <a:ext cx="9677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/>
                <a:cs typeface="Book Antiqua"/>
              </a:rPr>
              <a:t>M</a:t>
            </a:r>
            <a:r>
              <a:rPr lang="en-US" b="1" dirty="0" smtClean="0">
                <a:latin typeface="Book Antiqua"/>
                <a:cs typeface="Book Antiqua"/>
              </a:rPr>
              <a:t>AMMALIAN </a:t>
            </a:r>
            <a:r>
              <a:rPr lang="en-US" sz="2400" b="1" dirty="0" smtClean="0">
                <a:latin typeface="Book Antiqua"/>
                <a:cs typeface="Book Antiqua"/>
              </a:rPr>
              <a:t>S</a:t>
            </a:r>
            <a:r>
              <a:rPr lang="en-US" b="1" dirty="0" smtClean="0">
                <a:latin typeface="Book Antiqua"/>
                <a:cs typeface="Book Antiqua"/>
              </a:rPr>
              <a:t>PECIES  </a:t>
            </a:r>
            <a:r>
              <a:rPr lang="en-US" sz="1400" dirty="0" smtClean="0">
                <a:latin typeface="Book Antiqua"/>
                <a:cs typeface="Book Antiqua"/>
              </a:rPr>
              <a:t>No. 356</a:t>
            </a:r>
          </a:p>
          <a:p>
            <a:r>
              <a:rPr lang="en-US" dirty="0" err="1" smtClean="0">
                <a:latin typeface="Lucida Fax"/>
                <a:cs typeface="Lucida Fax"/>
              </a:rPr>
              <a:t>Eptesicus</a:t>
            </a:r>
            <a:r>
              <a:rPr lang="en-US" dirty="0" smtClean="0">
                <a:latin typeface="Lucida Fax"/>
                <a:cs typeface="Lucida Fax"/>
              </a:rPr>
              <a:t> </a:t>
            </a:r>
            <a:r>
              <a:rPr lang="en-US" dirty="0" err="1" smtClean="0">
                <a:latin typeface="Lucida Fax"/>
                <a:cs typeface="Lucida Fax"/>
              </a:rPr>
              <a:t>fuscus</a:t>
            </a:r>
            <a:r>
              <a:rPr lang="en-US" dirty="0" smtClean="0">
                <a:latin typeface="Lucida Fax"/>
                <a:cs typeface="Lucida Fax"/>
              </a:rPr>
              <a:t>.</a:t>
            </a:r>
            <a:r>
              <a:rPr lang="en-US" sz="1800" dirty="0" smtClean="0">
                <a:latin typeface="Lucida Fax"/>
                <a:cs typeface="Lucida Fax"/>
              </a:rPr>
              <a:t>  </a:t>
            </a:r>
            <a:r>
              <a:rPr lang="en-US" sz="1400" dirty="0" smtClean="0">
                <a:latin typeface="Lucida Fax"/>
                <a:cs typeface="Lucida Fax"/>
              </a:rPr>
              <a:t>By Allen </a:t>
            </a:r>
            <a:r>
              <a:rPr lang="en-US" sz="1400" dirty="0" err="1" smtClean="0">
                <a:latin typeface="Lucida Fax"/>
                <a:cs typeface="Lucida Fax"/>
              </a:rPr>
              <a:t>Kurta</a:t>
            </a:r>
            <a:r>
              <a:rPr lang="en-US" sz="1400" dirty="0" smtClean="0">
                <a:latin typeface="Lucida Fax"/>
                <a:cs typeface="Lucida Fax"/>
              </a:rPr>
              <a:t> and Rollin H. Baker</a:t>
            </a:r>
            <a:endParaRPr lang="en-US" sz="1800" dirty="0" smtClean="0">
              <a:latin typeface="Lucida Fax"/>
              <a:cs typeface="Lucida Fax"/>
            </a:endParaRPr>
          </a:p>
          <a:p>
            <a:r>
              <a:rPr lang="en-US" sz="1400" dirty="0" smtClean="0">
                <a:latin typeface="Lucida Fax"/>
                <a:cs typeface="Lucida Fax"/>
              </a:rPr>
              <a:t>Published 26 April 1990 by The American Society of </a:t>
            </a:r>
            <a:r>
              <a:rPr lang="en-US" sz="1400" dirty="0" err="1" smtClean="0">
                <a:latin typeface="Lucida Fax"/>
                <a:cs typeface="Lucida Fax"/>
              </a:rPr>
              <a:t>Mammalogists</a:t>
            </a:r>
            <a:endParaRPr lang="en-US" sz="1400" dirty="0" smtClean="0">
              <a:latin typeface="Lucida Fax"/>
              <a:cs typeface="Lucida Fax"/>
            </a:endParaRPr>
          </a:p>
          <a:p>
            <a:endParaRPr lang="en-US" sz="1400" dirty="0" smtClean="0">
              <a:latin typeface="Lucida Fax"/>
              <a:cs typeface="Lucida Fax"/>
            </a:endParaRPr>
          </a:p>
          <a:p>
            <a:pPr algn="ctr"/>
            <a:r>
              <a:rPr lang="en-US" sz="1400" b="1" i="1" dirty="0" err="1" smtClean="0">
                <a:latin typeface="Lucida Fax"/>
                <a:cs typeface="Lucida Fax"/>
              </a:rPr>
              <a:t>Eptesicus</a:t>
            </a:r>
            <a:r>
              <a:rPr lang="en-US" sz="1400" b="1" i="1" dirty="0" smtClean="0">
                <a:latin typeface="Lucida Fax"/>
                <a:cs typeface="Lucida Fax"/>
              </a:rPr>
              <a:t> </a:t>
            </a:r>
            <a:r>
              <a:rPr lang="en-US" sz="1400" b="1" i="1" dirty="0" err="1" smtClean="0">
                <a:latin typeface="Lucida Fax"/>
                <a:cs typeface="Lucida Fax"/>
              </a:rPr>
              <a:t>fuscus</a:t>
            </a:r>
            <a:r>
              <a:rPr lang="en-US" sz="1400" b="1" dirty="0" smtClean="0">
                <a:latin typeface="Lucida Fax"/>
                <a:cs typeface="Lucida Fax"/>
              </a:rPr>
              <a:t> </a:t>
            </a:r>
            <a:r>
              <a:rPr lang="en-US" sz="1400" b="1" dirty="0" err="1" smtClean="0">
                <a:latin typeface="Lucida Fax"/>
                <a:cs typeface="Lucida Fax"/>
              </a:rPr>
              <a:t>Palisot</a:t>
            </a:r>
            <a:r>
              <a:rPr lang="en-US" sz="1400" b="1" dirty="0" smtClean="0">
                <a:latin typeface="Lucida Fax"/>
                <a:cs typeface="Lucida Fax"/>
              </a:rPr>
              <a:t> de </a:t>
            </a:r>
            <a:r>
              <a:rPr lang="en-US" sz="1400" b="1" dirty="0" err="1" smtClean="0">
                <a:latin typeface="Lucida Fax"/>
                <a:cs typeface="Lucida Fax"/>
              </a:rPr>
              <a:t>Beauvois</a:t>
            </a:r>
            <a:r>
              <a:rPr lang="en-US" sz="1400" b="1" dirty="0" smtClean="0">
                <a:latin typeface="Lucida Fax"/>
                <a:cs typeface="Lucida Fax"/>
              </a:rPr>
              <a:t>, 1796</a:t>
            </a:r>
          </a:p>
          <a:p>
            <a:pPr algn="ctr"/>
            <a:r>
              <a:rPr lang="en-US" sz="1400" dirty="0" smtClean="0">
                <a:latin typeface="Lucida Fax"/>
                <a:cs typeface="Lucida Fax"/>
              </a:rPr>
              <a:t>Big Brown Bat</a:t>
            </a:r>
          </a:p>
          <a:p>
            <a:r>
              <a:rPr lang="en-US" sz="1400" u="sng" dirty="0" smtClean="0">
                <a:latin typeface="Lucida Fax"/>
                <a:cs typeface="Lucida Fax"/>
              </a:rPr>
              <a:t>Excerpt</a:t>
            </a:r>
            <a:r>
              <a:rPr lang="en-US" sz="1400" dirty="0" smtClean="0">
                <a:latin typeface="Lucida Fax"/>
                <a:cs typeface="Lucida Fax"/>
              </a:rPr>
              <a:t>: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Heavy-bodied with a large head, broad nose…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Ears are thick, rounded, short. Tragus is broad; it narrows distally and bends forward…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The tip of the tail extends 3 mm beyond the </a:t>
            </a:r>
            <a:r>
              <a:rPr lang="en-US" sz="1400" dirty="0" err="1" smtClean="0">
                <a:latin typeface="Lucida Fax"/>
                <a:cs typeface="Lucida Fax"/>
              </a:rPr>
              <a:t>interfemoral</a:t>
            </a:r>
            <a:r>
              <a:rPr lang="en-US" sz="1400" dirty="0" smtClean="0">
                <a:latin typeface="Lucida Fax"/>
                <a:cs typeface="Lucida Fax"/>
              </a:rPr>
              <a:t> membrane.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Rostrum is rounded and somewhat flattened.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Canine is separated from outer incisor by a space…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The specific epithet </a:t>
            </a:r>
            <a:r>
              <a:rPr lang="en-US" sz="1400" i="1" dirty="0" err="1" smtClean="0">
                <a:latin typeface="Lucida Fax"/>
                <a:cs typeface="Lucida Fax"/>
              </a:rPr>
              <a:t>fuscus</a:t>
            </a:r>
            <a:r>
              <a:rPr lang="en-US" sz="1400" dirty="0" smtClean="0">
                <a:latin typeface="Lucida Fax"/>
                <a:cs typeface="Lucida Fax"/>
              </a:rPr>
              <a:t> means dusky or somber. The generic name </a:t>
            </a:r>
            <a:r>
              <a:rPr lang="en-US" sz="1400" i="1" dirty="0" err="1" smtClean="0">
                <a:latin typeface="Lucida Fax"/>
                <a:cs typeface="Lucida Fax"/>
              </a:rPr>
              <a:t>Eptesicus</a:t>
            </a:r>
            <a:r>
              <a:rPr lang="en-US" sz="1400" dirty="0" smtClean="0">
                <a:latin typeface="Lucida Fax"/>
                <a:cs typeface="Lucida Fax"/>
              </a:rPr>
              <a:t> means “house flyer”.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 </a:t>
            </a:r>
            <a:endParaRPr lang="en-US" sz="1800" dirty="0" smtClean="0">
              <a:latin typeface="Lucida Fax"/>
              <a:cs typeface="Lucida Fax"/>
            </a:endParaRPr>
          </a:p>
          <a:p>
            <a:endParaRPr lang="en-US" sz="1800" dirty="0">
              <a:latin typeface="Britannic Bold"/>
              <a:cs typeface="Britannic Bold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-76200" y="4114798"/>
            <a:ext cx="967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Photograph credits: Karen </a:t>
            </a:r>
            <a:r>
              <a:rPr lang="en-US" sz="1200" dirty="0" err="1" smtClean="0"/>
              <a:t>Francl</a:t>
            </a:r>
            <a:r>
              <a:rPr lang="en-US" sz="1200" dirty="0" smtClean="0"/>
              <a:t>, Radford University; Phil Myers, </a:t>
            </a:r>
            <a:r>
              <a:rPr lang="en-US" sz="1200" dirty="0"/>
              <a:t>Museum of Zoology, University of </a:t>
            </a:r>
            <a:r>
              <a:rPr lang="en-US" sz="1200" dirty="0" smtClean="0"/>
              <a:t>Michigan - The </a:t>
            </a:r>
            <a:r>
              <a:rPr lang="en-US" sz="1200" dirty="0"/>
              <a:t>Animal Diversity Web (online</a:t>
            </a:r>
            <a:r>
              <a:rPr lang="en-US" sz="1200" dirty="0" smtClean="0"/>
              <a:t>).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 rot="10800000">
            <a:off x="1" y="746878"/>
            <a:ext cx="9677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/>
                <a:cs typeface="Book Antiqua"/>
              </a:rPr>
              <a:t>M</a:t>
            </a:r>
            <a:r>
              <a:rPr lang="en-US" b="1" dirty="0" smtClean="0">
                <a:latin typeface="Book Antiqua"/>
                <a:cs typeface="Book Antiqua"/>
              </a:rPr>
              <a:t>AMMALIAN </a:t>
            </a:r>
            <a:r>
              <a:rPr lang="en-US" sz="2400" b="1" dirty="0" smtClean="0">
                <a:latin typeface="Book Antiqua"/>
                <a:cs typeface="Book Antiqua"/>
              </a:rPr>
              <a:t>S</a:t>
            </a:r>
            <a:r>
              <a:rPr lang="en-US" b="1" dirty="0" smtClean="0">
                <a:latin typeface="Book Antiqua"/>
                <a:cs typeface="Book Antiqua"/>
              </a:rPr>
              <a:t>PECIES  </a:t>
            </a:r>
            <a:r>
              <a:rPr lang="en-US" sz="1400" dirty="0" smtClean="0">
                <a:latin typeface="Book Antiqua"/>
                <a:cs typeface="Book Antiqua"/>
              </a:rPr>
              <a:t>No. 552</a:t>
            </a:r>
          </a:p>
          <a:p>
            <a:r>
              <a:rPr lang="en-US" dirty="0" err="1" smtClean="0">
                <a:latin typeface="Lucida Fax"/>
                <a:cs typeface="Lucida Fax"/>
              </a:rPr>
              <a:t>Pteropus</a:t>
            </a:r>
            <a:r>
              <a:rPr lang="en-US" dirty="0" smtClean="0">
                <a:latin typeface="Lucida Fax"/>
                <a:cs typeface="Lucida Fax"/>
              </a:rPr>
              <a:t> </a:t>
            </a:r>
            <a:r>
              <a:rPr lang="en-US" dirty="0" err="1" smtClean="0">
                <a:latin typeface="Lucida Fax"/>
                <a:cs typeface="Lucida Fax"/>
              </a:rPr>
              <a:t>tonganus</a:t>
            </a:r>
            <a:r>
              <a:rPr lang="en-US" dirty="0" smtClean="0">
                <a:latin typeface="Lucida Fax"/>
                <a:cs typeface="Lucida Fax"/>
              </a:rPr>
              <a:t>.</a:t>
            </a:r>
            <a:r>
              <a:rPr lang="en-US" sz="1800" dirty="0" smtClean="0">
                <a:latin typeface="Lucida Fax"/>
                <a:cs typeface="Lucida Fax"/>
              </a:rPr>
              <a:t>  </a:t>
            </a:r>
            <a:r>
              <a:rPr lang="en-US" sz="1400" dirty="0" smtClean="0">
                <a:latin typeface="Lucida Fax"/>
                <a:cs typeface="Lucida Fax"/>
              </a:rPr>
              <a:t>By Carrie A. Miller and Don E. Wilson</a:t>
            </a:r>
            <a:endParaRPr lang="en-US" sz="1800" dirty="0" smtClean="0">
              <a:latin typeface="Lucida Fax"/>
              <a:cs typeface="Lucida Fax"/>
            </a:endParaRPr>
          </a:p>
          <a:p>
            <a:r>
              <a:rPr lang="en-US" sz="1400" dirty="0" smtClean="0">
                <a:latin typeface="Lucida Fax"/>
                <a:cs typeface="Lucida Fax"/>
              </a:rPr>
              <a:t>Published 9 May 1997 by The American Society of </a:t>
            </a:r>
            <a:r>
              <a:rPr lang="en-US" sz="1400" dirty="0" err="1" smtClean="0">
                <a:latin typeface="Lucida Fax"/>
                <a:cs typeface="Lucida Fax"/>
              </a:rPr>
              <a:t>Mammalogists</a:t>
            </a:r>
            <a:endParaRPr lang="en-US" sz="1400" dirty="0" smtClean="0">
              <a:latin typeface="Lucida Fax"/>
              <a:cs typeface="Lucida Fax"/>
            </a:endParaRPr>
          </a:p>
          <a:p>
            <a:endParaRPr lang="en-US" sz="1400" dirty="0" smtClean="0">
              <a:latin typeface="Lucida Fax"/>
              <a:cs typeface="Lucida Fax"/>
            </a:endParaRPr>
          </a:p>
          <a:p>
            <a:pPr algn="ctr"/>
            <a:r>
              <a:rPr lang="en-US" sz="1400" b="1" i="1" dirty="0" err="1" smtClean="0">
                <a:latin typeface="Lucida Fax"/>
                <a:cs typeface="Lucida Fax"/>
              </a:rPr>
              <a:t>Pteropus</a:t>
            </a:r>
            <a:r>
              <a:rPr lang="en-US" sz="1400" b="1" dirty="0" smtClean="0">
                <a:latin typeface="Lucida Fax"/>
                <a:cs typeface="Lucida Fax"/>
              </a:rPr>
              <a:t> </a:t>
            </a:r>
            <a:r>
              <a:rPr lang="en-US" sz="1400" b="1" dirty="0" err="1" smtClean="0">
                <a:latin typeface="Lucida Fax"/>
                <a:cs typeface="Lucida Fax"/>
              </a:rPr>
              <a:t>Erxleben</a:t>
            </a:r>
            <a:r>
              <a:rPr lang="en-US" sz="1400" b="1" dirty="0" smtClean="0">
                <a:latin typeface="Lucida Fax"/>
                <a:cs typeface="Lucida Fax"/>
              </a:rPr>
              <a:t>, 1777</a:t>
            </a:r>
          </a:p>
          <a:p>
            <a:pPr algn="ctr"/>
            <a:r>
              <a:rPr lang="en-US" sz="1400" dirty="0" smtClean="0">
                <a:latin typeface="Lucida Fax"/>
                <a:cs typeface="Lucida Fax"/>
              </a:rPr>
              <a:t>Flying Foxes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Excerpt:</a:t>
            </a:r>
          </a:p>
          <a:p>
            <a:r>
              <a:rPr lang="en-US" sz="1400" i="1" dirty="0" smtClean="0">
                <a:latin typeface="Lucida Fax"/>
                <a:cs typeface="Lucida Fax"/>
              </a:rPr>
              <a:t>P. </a:t>
            </a:r>
            <a:r>
              <a:rPr lang="en-US" sz="1400" i="1" dirty="0" err="1" smtClean="0">
                <a:latin typeface="Lucida Fax"/>
                <a:cs typeface="Lucida Fax"/>
              </a:rPr>
              <a:t>tonganus</a:t>
            </a:r>
            <a:r>
              <a:rPr lang="en-US" sz="1400" dirty="0" smtClean="0">
                <a:latin typeface="Lucida Fax"/>
                <a:cs typeface="Lucida Fax"/>
              </a:rPr>
              <a:t> lacks a </a:t>
            </a:r>
            <a:r>
              <a:rPr lang="en-US" sz="1400" dirty="0" err="1" smtClean="0">
                <a:latin typeface="Lucida Fax"/>
                <a:cs typeface="Lucida Fax"/>
              </a:rPr>
              <a:t>uropatagium</a:t>
            </a:r>
            <a:r>
              <a:rPr lang="en-US" sz="1400" dirty="0" smtClean="0">
                <a:latin typeface="Lucida Fax"/>
                <a:cs typeface="Lucida Fax"/>
              </a:rPr>
              <a:t>…has shorter ears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The dental formula is </a:t>
            </a:r>
            <a:r>
              <a:rPr lang="en-US" sz="1400" dirty="0" err="1" smtClean="0">
                <a:latin typeface="Lucida Fax"/>
                <a:cs typeface="Lucida Fax"/>
              </a:rPr>
              <a:t>i</a:t>
            </a:r>
            <a:r>
              <a:rPr lang="en-US" sz="1400" dirty="0" smtClean="0">
                <a:latin typeface="Lucida Fax"/>
                <a:cs typeface="Lucida Fax"/>
              </a:rPr>
              <a:t> 2/2, </a:t>
            </a:r>
            <a:r>
              <a:rPr lang="en-US" sz="1400" dirty="0" err="1" smtClean="0">
                <a:latin typeface="Lucida Fax"/>
                <a:cs typeface="Lucida Fax"/>
              </a:rPr>
              <a:t>c</a:t>
            </a:r>
            <a:r>
              <a:rPr lang="en-US" sz="1400" dirty="0" smtClean="0">
                <a:latin typeface="Lucida Fax"/>
                <a:cs typeface="Lucida Fax"/>
              </a:rPr>
              <a:t> 1/1, </a:t>
            </a:r>
            <a:r>
              <a:rPr lang="en-US" sz="1400" dirty="0" err="1" smtClean="0">
                <a:latin typeface="Lucida Fax"/>
                <a:cs typeface="Lucida Fax"/>
              </a:rPr>
              <a:t>p</a:t>
            </a:r>
            <a:r>
              <a:rPr lang="en-US" sz="1400" dirty="0" smtClean="0">
                <a:latin typeface="Lucida Fax"/>
                <a:cs typeface="Lucida Fax"/>
              </a:rPr>
              <a:t> 3/3, </a:t>
            </a:r>
            <a:r>
              <a:rPr lang="en-US" sz="1400" dirty="0" err="1" smtClean="0">
                <a:latin typeface="Lucida Fax"/>
                <a:cs typeface="Lucida Fax"/>
              </a:rPr>
              <a:t>m</a:t>
            </a:r>
            <a:r>
              <a:rPr lang="en-US" sz="1400" dirty="0" smtClean="0">
                <a:latin typeface="Lucida Fax"/>
                <a:cs typeface="Lucida Fax"/>
              </a:rPr>
              <a:t> 2/3, total 34.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The name </a:t>
            </a:r>
            <a:r>
              <a:rPr lang="en-US" sz="1400" i="1" dirty="0" err="1" smtClean="0">
                <a:latin typeface="Lucida Fax"/>
                <a:cs typeface="Lucida Fax"/>
              </a:rPr>
              <a:t>Pteropus</a:t>
            </a:r>
            <a:r>
              <a:rPr lang="en-US" sz="1400" dirty="0" smtClean="0">
                <a:latin typeface="Lucida Fax"/>
                <a:cs typeface="Lucida Fax"/>
              </a:rPr>
              <a:t> is from a Greek root meaning wing-footed, an allusion to the wing membrane, which arises from the side of the back and the back of the second toe.</a:t>
            </a:r>
          </a:p>
          <a:p>
            <a:r>
              <a:rPr lang="en-US" sz="1400" dirty="0" err="1" smtClean="0">
                <a:latin typeface="Lucida Fax"/>
                <a:cs typeface="Lucida Fax"/>
              </a:rPr>
              <a:t>Megachiroptera</a:t>
            </a:r>
            <a:r>
              <a:rPr lang="en-US" sz="1400" dirty="0" smtClean="0">
                <a:latin typeface="Lucida Fax"/>
                <a:cs typeface="Lucida Fax"/>
              </a:rPr>
              <a:t> use their hind feet to manipulate fruit and peel it or bite off pieces. 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 </a:t>
            </a:r>
            <a:endParaRPr lang="en-US" sz="1800" dirty="0" smtClean="0">
              <a:latin typeface="Lucida Fax"/>
              <a:cs typeface="Lucida Fax"/>
            </a:endParaRPr>
          </a:p>
          <a:p>
            <a:endParaRPr lang="en-US" sz="1800" dirty="0">
              <a:latin typeface="Britannic Bold"/>
              <a:cs typeface="Britannic Bold"/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>
            <a:off x="0" y="4404478"/>
            <a:ext cx="9677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/>
                <a:cs typeface="Book Antiqua"/>
              </a:rPr>
              <a:t>M</a:t>
            </a:r>
            <a:r>
              <a:rPr lang="en-US" b="1" dirty="0" smtClean="0">
                <a:latin typeface="Book Antiqua"/>
                <a:cs typeface="Book Antiqua"/>
              </a:rPr>
              <a:t>AMMALIAN </a:t>
            </a:r>
            <a:r>
              <a:rPr lang="en-US" sz="2400" b="1" dirty="0" smtClean="0">
                <a:latin typeface="Book Antiqua"/>
                <a:cs typeface="Book Antiqua"/>
              </a:rPr>
              <a:t>S</a:t>
            </a:r>
            <a:r>
              <a:rPr lang="en-US" b="1" dirty="0" smtClean="0">
                <a:latin typeface="Book Antiqua"/>
                <a:cs typeface="Book Antiqua"/>
              </a:rPr>
              <a:t>PECIES  </a:t>
            </a:r>
            <a:r>
              <a:rPr lang="en-US" sz="1400" dirty="0" smtClean="0">
                <a:latin typeface="Book Antiqua"/>
                <a:cs typeface="Book Antiqua"/>
              </a:rPr>
              <a:t>No. 79</a:t>
            </a:r>
          </a:p>
          <a:p>
            <a:r>
              <a:rPr lang="en-US" dirty="0" err="1" smtClean="0">
                <a:latin typeface="Lucida Fax"/>
                <a:cs typeface="Lucida Fax"/>
              </a:rPr>
              <a:t>Canis</a:t>
            </a:r>
            <a:r>
              <a:rPr lang="en-US" dirty="0" smtClean="0">
                <a:latin typeface="Lucida Fax"/>
                <a:cs typeface="Lucida Fax"/>
              </a:rPr>
              <a:t> </a:t>
            </a:r>
            <a:r>
              <a:rPr lang="en-US" dirty="0" err="1" smtClean="0">
                <a:latin typeface="Lucida Fax"/>
                <a:cs typeface="Lucida Fax"/>
              </a:rPr>
              <a:t>latrans</a:t>
            </a:r>
            <a:r>
              <a:rPr lang="en-US" dirty="0">
                <a:latin typeface="Lucida Fax"/>
                <a:cs typeface="Lucida Fax"/>
              </a:rPr>
              <a:t>.</a:t>
            </a:r>
            <a:r>
              <a:rPr lang="en-US" sz="1800" dirty="0" smtClean="0">
                <a:latin typeface="Lucida Fax"/>
                <a:cs typeface="Lucida Fax"/>
              </a:rPr>
              <a:t>  </a:t>
            </a:r>
            <a:r>
              <a:rPr lang="en-US" sz="1400" dirty="0" smtClean="0">
                <a:latin typeface="Lucida Fax"/>
                <a:cs typeface="Lucida Fax"/>
              </a:rPr>
              <a:t>By Marc </a:t>
            </a:r>
            <a:r>
              <a:rPr lang="en-US" sz="1400" dirty="0" err="1" smtClean="0">
                <a:latin typeface="Lucida Fax"/>
                <a:cs typeface="Lucida Fax"/>
              </a:rPr>
              <a:t>Bekoff</a:t>
            </a:r>
            <a:endParaRPr lang="en-US" sz="1800" dirty="0" smtClean="0">
              <a:latin typeface="Lucida Fax"/>
              <a:cs typeface="Lucida Fax"/>
            </a:endParaRPr>
          </a:p>
          <a:p>
            <a:r>
              <a:rPr lang="en-US" sz="1400" dirty="0" smtClean="0">
                <a:latin typeface="Lucida Fax"/>
                <a:cs typeface="Lucida Fax"/>
              </a:rPr>
              <a:t>Published 15 June 1977 by The American Society of </a:t>
            </a:r>
            <a:r>
              <a:rPr lang="en-US" sz="1400" dirty="0" err="1" smtClean="0">
                <a:latin typeface="Lucida Fax"/>
                <a:cs typeface="Lucida Fax"/>
              </a:rPr>
              <a:t>Mammalogists</a:t>
            </a:r>
            <a:endParaRPr lang="en-US" sz="1400" dirty="0" smtClean="0">
              <a:latin typeface="Lucida Fax"/>
              <a:cs typeface="Lucida Fax"/>
            </a:endParaRPr>
          </a:p>
          <a:p>
            <a:endParaRPr lang="en-US" sz="1400" dirty="0" smtClean="0">
              <a:latin typeface="Lucida Fax"/>
              <a:cs typeface="Lucida Fax"/>
            </a:endParaRPr>
          </a:p>
          <a:p>
            <a:pPr algn="ctr"/>
            <a:r>
              <a:rPr lang="en-US" sz="1400" b="1" i="1" dirty="0" err="1" smtClean="0">
                <a:latin typeface="Lucida Fax"/>
                <a:cs typeface="Lucida Fax"/>
              </a:rPr>
              <a:t>Canis</a:t>
            </a:r>
            <a:r>
              <a:rPr lang="en-US" sz="1400" b="1" i="1" dirty="0" smtClean="0">
                <a:latin typeface="Lucida Fax"/>
                <a:cs typeface="Lucida Fax"/>
              </a:rPr>
              <a:t> </a:t>
            </a:r>
            <a:r>
              <a:rPr lang="en-US" sz="1400" b="1" i="1" dirty="0" err="1" smtClean="0">
                <a:latin typeface="Lucida Fax"/>
                <a:cs typeface="Lucida Fax"/>
              </a:rPr>
              <a:t>latrans</a:t>
            </a:r>
            <a:r>
              <a:rPr lang="en-US" sz="1400" b="1" dirty="0" smtClean="0">
                <a:latin typeface="Lucida Fax"/>
                <a:cs typeface="Lucida Fax"/>
              </a:rPr>
              <a:t> Say, 1823</a:t>
            </a:r>
          </a:p>
          <a:p>
            <a:pPr algn="ctr"/>
            <a:r>
              <a:rPr lang="en-US" sz="1400" dirty="0" smtClean="0">
                <a:latin typeface="Lucida Fax"/>
                <a:cs typeface="Lucida Fax"/>
              </a:rPr>
              <a:t>Coyote</a:t>
            </a:r>
          </a:p>
          <a:p>
            <a:r>
              <a:rPr lang="en-US" sz="1400" u="sng" dirty="0" smtClean="0">
                <a:latin typeface="Lucida Fax"/>
                <a:cs typeface="Lucida Fax"/>
              </a:rPr>
              <a:t>Excerpt</a:t>
            </a:r>
            <a:r>
              <a:rPr lang="en-US" sz="1400" dirty="0" smtClean="0">
                <a:latin typeface="Lucida Fax"/>
                <a:cs typeface="Lucida Fax"/>
              </a:rPr>
              <a:t>: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Color and texture of the fur vary geographically.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The front foot has five toes and the </a:t>
            </a:r>
            <a:r>
              <a:rPr lang="en-US" sz="1400" dirty="0" err="1" smtClean="0">
                <a:latin typeface="Lucida Fax"/>
                <a:cs typeface="Lucida Fax"/>
              </a:rPr>
              <a:t>hindfoot</a:t>
            </a:r>
            <a:r>
              <a:rPr lang="en-US" sz="1400" dirty="0" smtClean="0">
                <a:latin typeface="Lucida Fax"/>
                <a:cs typeface="Lucida Fax"/>
              </a:rPr>
              <a:t> four.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There are 42 teeth (</a:t>
            </a:r>
            <a:r>
              <a:rPr lang="en-US" sz="1400" dirty="0" err="1" smtClean="0">
                <a:latin typeface="Lucida Fax"/>
                <a:cs typeface="Lucida Fax"/>
              </a:rPr>
              <a:t>i</a:t>
            </a:r>
            <a:r>
              <a:rPr lang="en-US" sz="1400" dirty="0" smtClean="0">
                <a:latin typeface="Lucida Fax"/>
                <a:cs typeface="Lucida Fax"/>
              </a:rPr>
              <a:t> 3/3, </a:t>
            </a:r>
            <a:r>
              <a:rPr lang="en-US" sz="1400" dirty="0" err="1" smtClean="0">
                <a:latin typeface="Lucida Fax"/>
                <a:cs typeface="Lucida Fax"/>
              </a:rPr>
              <a:t>c</a:t>
            </a:r>
            <a:r>
              <a:rPr lang="en-US" sz="1400" dirty="0" smtClean="0">
                <a:latin typeface="Lucida Fax"/>
                <a:cs typeface="Lucida Fax"/>
              </a:rPr>
              <a:t> 1/1, </a:t>
            </a:r>
            <a:r>
              <a:rPr lang="en-US" sz="1400" dirty="0" err="1" smtClean="0">
                <a:latin typeface="Lucida Fax"/>
                <a:cs typeface="Lucida Fax"/>
              </a:rPr>
              <a:t>p</a:t>
            </a:r>
            <a:r>
              <a:rPr lang="en-US" sz="1400" dirty="0" smtClean="0">
                <a:latin typeface="Lucida Fax"/>
                <a:cs typeface="Lucida Fax"/>
              </a:rPr>
              <a:t> 4/4, </a:t>
            </a:r>
            <a:r>
              <a:rPr lang="en-US" sz="1400" dirty="0" err="1" smtClean="0">
                <a:latin typeface="Lucida Fax"/>
                <a:cs typeface="Lucida Fax"/>
              </a:rPr>
              <a:t>m</a:t>
            </a:r>
            <a:r>
              <a:rPr lang="en-US" sz="1400" dirty="0" smtClean="0">
                <a:latin typeface="Lucida Fax"/>
                <a:cs typeface="Lucida Fax"/>
              </a:rPr>
              <a:t> 2/3)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The skull of a mature male…is 180 to 205 mm long from tip of the </a:t>
            </a:r>
            <a:r>
              <a:rPr lang="en-US" sz="1400" dirty="0" err="1" smtClean="0">
                <a:latin typeface="Lucida Fax"/>
                <a:cs typeface="Lucida Fax"/>
              </a:rPr>
              <a:t>premaxilla</a:t>
            </a:r>
            <a:r>
              <a:rPr lang="en-US" sz="1400" dirty="0" smtClean="0">
                <a:latin typeface="Lucida Fax"/>
                <a:cs typeface="Lucida Fax"/>
              </a:rPr>
              <a:t> to the posterior rim of the coronal crest.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 </a:t>
            </a:r>
            <a:endParaRPr lang="en-US" sz="1800" dirty="0" smtClean="0">
              <a:latin typeface="Lucida Fax"/>
              <a:cs typeface="Lucida Fax"/>
            </a:endParaRPr>
          </a:p>
          <a:p>
            <a:endParaRPr lang="en-US" sz="1800" dirty="0">
              <a:latin typeface="Britannic Bold"/>
              <a:cs typeface="Britannic Bold"/>
            </a:endParaRPr>
          </a:p>
        </p:txBody>
      </p:sp>
      <p:sp>
        <p:nvSpPr>
          <p:cNvPr id="28" name="TextBox 27"/>
          <p:cNvSpPr txBox="1"/>
          <p:nvPr/>
        </p:nvSpPr>
        <p:spPr>
          <a:xfrm rot="10800000">
            <a:off x="457200" y="419099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Photograph credits: Steve </a:t>
            </a:r>
            <a:r>
              <a:rPr lang="en-US" sz="1200" dirty="0" err="1" smtClean="0"/>
              <a:t>Hinshaw</a:t>
            </a:r>
            <a:r>
              <a:rPr lang="en-US" sz="1200" dirty="0" smtClean="0"/>
              <a:t>; </a:t>
            </a:r>
            <a:r>
              <a:rPr lang="en-US" sz="1200" dirty="0"/>
              <a:t>Mammal </a:t>
            </a:r>
            <a:r>
              <a:rPr lang="en-US" sz="1200" dirty="0" smtClean="0"/>
              <a:t>Division, </a:t>
            </a:r>
            <a:r>
              <a:rPr lang="en-US" sz="1200" dirty="0"/>
              <a:t>Museum of Zoology, University of </a:t>
            </a:r>
            <a:r>
              <a:rPr lang="en-US" sz="1200" dirty="0" smtClean="0"/>
              <a:t>Michigan - The </a:t>
            </a:r>
            <a:r>
              <a:rPr lang="en-US" sz="1200" dirty="0"/>
              <a:t>Animal Diversity Web (online</a:t>
            </a:r>
            <a:r>
              <a:rPr lang="en-US" sz="1200" dirty="0" smtClean="0"/>
              <a:t>).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 rot="10800000">
            <a:off x="457200" y="2852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Photograph credits: </a:t>
            </a:r>
            <a:r>
              <a:rPr lang="en-US" sz="1200" dirty="0"/>
              <a:t>David Behrens</a:t>
            </a:r>
            <a:r>
              <a:rPr lang="en-US" sz="1200" dirty="0" smtClean="0"/>
              <a:t>; </a:t>
            </a:r>
            <a:r>
              <a:rPr lang="en-US" sz="1200" dirty="0"/>
              <a:t>Phil Myers</a:t>
            </a:r>
            <a:r>
              <a:rPr lang="en-US" sz="1200" dirty="0" smtClean="0"/>
              <a:t>, </a:t>
            </a:r>
            <a:r>
              <a:rPr lang="en-US" sz="1200" dirty="0"/>
              <a:t>Museum of Zoology, University of </a:t>
            </a:r>
            <a:r>
              <a:rPr lang="en-US" sz="1200" dirty="0" smtClean="0"/>
              <a:t>Michigan - The </a:t>
            </a:r>
            <a:r>
              <a:rPr lang="en-US" sz="1200" dirty="0"/>
              <a:t>Animal Diversity Web (online</a:t>
            </a:r>
            <a:r>
              <a:rPr lang="en-US" sz="1200" dirty="0" smtClean="0"/>
              <a:t>).</a:t>
            </a:r>
          </a:p>
          <a:p>
            <a:r>
              <a:rPr lang="en-US" sz="1200" dirty="0" smtClean="0"/>
              <a:t>Note: illustration is of </a:t>
            </a:r>
            <a:r>
              <a:rPr lang="en-US" sz="1200" i="1" dirty="0" smtClean="0"/>
              <a:t>P. </a:t>
            </a:r>
            <a:r>
              <a:rPr lang="en-US" sz="1200" i="1" dirty="0" err="1" smtClean="0"/>
              <a:t>personatus</a:t>
            </a:r>
            <a:r>
              <a:rPr lang="en-US" sz="1200" dirty="0" smtClean="0"/>
              <a:t> Masked Fruit Bat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010400" y="-76200"/>
            <a:ext cx="3061701" cy="388620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10400" y="3886200"/>
            <a:ext cx="3061701" cy="3886200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886200"/>
            <a:ext cx="10058400" cy="9144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emballanuridDent.jpg"/>
          <p:cNvPicPr>
            <a:picLocks noChangeAspect="1"/>
          </p:cNvPicPr>
          <p:nvPr/>
        </p:nvPicPr>
        <p:blipFill>
          <a:blip r:embed="rId3"/>
          <a:srcRect l="2025" t="13176" b="22824"/>
          <a:stretch>
            <a:fillRect/>
          </a:stretch>
        </p:blipFill>
        <p:spPr>
          <a:xfrm>
            <a:off x="6996699" y="5722556"/>
            <a:ext cx="3023601" cy="2057400"/>
          </a:xfrm>
          <a:prstGeom prst="rect">
            <a:avLst/>
          </a:prstGeom>
        </p:spPr>
      </p:pic>
      <p:pic>
        <p:nvPicPr>
          <p:cNvPr id="4" name="Picture 3" descr="EmballPrema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43800" y="3895344"/>
            <a:ext cx="2119899" cy="1819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lum bright="-28000"/>
          </a:blip>
          <a:stretch>
            <a:fillRect/>
          </a:stretch>
        </p:blipFill>
        <p:spPr>
          <a:xfrm>
            <a:off x="237503" y="4267200"/>
            <a:ext cx="3801097" cy="322639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rhinlophidaeDent.jpg"/>
          <p:cNvPicPr>
            <a:picLocks noChangeAspect="1"/>
          </p:cNvPicPr>
          <p:nvPr/>
        </p:nvPicPr>
        <p:blipFill>
          <a:blip r:embed="rId6"/>
          <a:srcRect t="13333" b="30000"/>
          <a:stretch>
            <a:fillRect/>
          </a:stretch>
        </p:blipFill>
        <p:spPr>
          <a:xfrm>
            <a:off x="6997513" y="2171700"/>
            <a:ext cx="3060887" cy="1714500"/>
          </a:xfrm>
          <a:prstGeom prst="rect">
            <a:avLst/>
          </a:prstGeom>
        </p:spPr>
      </p:pic>
      <p:pic>
        <p:nvPicPr>
          <p:cNvPr id="13" name="Picture 12" descr="rhinolophus_nas_pma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0"/>
            <a:ext cx="2274856" cy="2171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lum bright="-23000"/>
          </a:blip>
          <a:stretch>
            <a:fillRect/>
          </a:stretch>
        </p:blipFill>
        <p:spPr>
          <a:xfrm>
            <a:off x="152400" y="152400"/>
            <a:ext cx="3928225" cy="35941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7" name="Picture 16" descr="medium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7200" y="304800"/>
            <a:ext cx="2520950" cy="28956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8" name="Picture 17" descr="cong-cave09.jpg"/>
          <p:cNvPicPr>
            <a:picLocks noChangeAspect="1"/>
          </p:cNvPicPr>
          <p:nvPr/>
        </p:nvPicPr>
        <p:blipFill>
          <a:blip r:embed="rId10"/>
          <a:srcRect r="27443" b="8411"/>
          <a:stretch>
            <a:fillRect/>
          </a:stretch>
        </p:blipFill>
        <p:spPr>
          <a:xfrm>
            <a:off x="4265550" y="4622205"/>
            <a:ext cx="2522599" cy="238819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038600" y="71628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 err="1" smtClean="0">
                <a:latin typeface="Book Antiqua"/>
                <a:cs typeface="Book Antiqua"/>
              </a:rPr>
              <a:t>emballonuridae</a:t>
            </a:r>
            <a:endParaRPr lang="en-US" b="1" cap="all" dirty="0">
              <a:latin typeface="Book Antiqua"/>
              <a:cs typeface="Book Antiqu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1000" y="3346390"/>
            <a:ext cx="2707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 err="1" smtClean="0">
                <a:latin typeface="Book Antiqua"/>
                <a:cs typeface="Book Antiqua"/>
              </a:rPr>
              <a:t>rhinolophidae</a:t>
            </a:r>
            <a:endParaRPr lang="en-US" b="1" cap="all" dirty="0"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>
            <a:off x="0" y="427435"/>
            <a:ext cx="9677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/>
                <a:cs typeface="Book Antiqua"/>
              </a:rPr>
              <a:t>M</a:t>
            </a:r>
            <a:r>
              <a:rPr lang="en-US" b="1" dirty="0" smtClean="0">
                <a:latin typeface="Book Antiqua"/>
                <a:cs typeface="Book Antiqua"/>
              </a:rPr>
              <a:t>AMMALIAN </a:t>
            </a:r>
            <a:r>
              <a:rPr lang="en-US" sz="2400" b="1" dirty="0" smtClean="0">
                <a:latin typeface="Book Antiqua"/>
                <a:cs typeface="Book Antiqua"/>
              </a:rPr>
              <a:t>S</a:t>
            </a:r>
            <a:r>
              <a:rPr lang="en-US" b="1" dirty="0" smtClean="0">
                <a:latin typeface="Book Antiqua"/>
                <a:cs typeface="Book Antiqua"/>
              </a:rPr>
              <a:t>PECIES  </a:t>
            </a:r>
            <a:r>
              <a:rPr lang="en-US" sz="1400" dirty="0" smtClean="0">
                <a:latin typeface="Book Antiqua"/>
                <a:cs typeface="Book Antiqua"/>
              </a:rPr>
              <a:t>No. 597</a:t>
            </a:r>
          </a:p>
          <a:p>
            <a:r>
              <a:rPr lang="en-US" dirty="0" err="1" smtClean="0">
                <a:latin typeface="Lucida Fax"/>
                <a:cs typeface="Lucida Fax"/>
              </a:rPr>
              <a:t>Taphozous</a:t>
            </a:r>
            <a:r>
              <a:rPr lang="en-US" dirty="0" smtClean="0">
                <a:latin typeface="Lucida Fax"/>
                <a:cs typeface="Lucida Fax"/>
              </a:rPr>
              <a:t> </a:t>
            </a:r>
            <a:r>
              <a:rPr lang="en-US" dirty="0" err="1" smtClean="0">
                <a:latin typeface="Lucida Fax"/>
                <a:cs typeface="Lucida Fax"/>
              </a:rPr>
              <a:t>hildegardeae</a:t>
            </a:r>
            <a:r>
              <a:rPr lang="en-US" dirty="0" smtClean="0">
                <a:latin typeface="Lucida Fax"/>
                <a:cs typeface="Lucida Fax"/>
              </a:rPr>
              <a:t>.</a:t>
            </a:r>
            <a:r>
              <a:rPr lang="en-US" sz="1800" dirty="0" smtClean="0">
                <a:latin typeface="Lucida Fax"/>
                <a:cs typeface="Lucida Fax"/>
              </a:rPr>
              <a:t>  </a:t>
            </a:r>
            <a:r>
              <a:rPr lang="en-US" sz="1400" dirty="0" smtClean="0">
                <a:latin typeface="Lucida Fax"/>
                <a:cs typeface="Lucida Fax"/>
              </a:rPr>
              <a:t>By Elizabeth </a:t>
            </a:r>
            <a:r>
              <a:rPr lang="en-US" sz="1400" dirty="0" err="1" smtClean="0">
                <a:latin typeface="Lucida Fax"/>
                <a:cs typeface="Lucida Fax"/>
              </a:rPr>
              <a:t>Colket</a:t>
            </a:r>
            <a:r>
              <a:rPr lang="en-US" sz="1400" dirty="0" smtClean="0">
                <a:latin typeface="Lucida Fax"/>
                <a:cs typeface="Lucida Fax"/>
              </a:rPr>
              <a:t> and Don E. Wilson</a:t>
            </a:r>
            <a:endParaRPr lang="en-US" sz="1800" dirty="0" smtClean="0">
              <a:latin typeface="Lucida Fax"/>
              <a:cs typeface="Lucida Fax"/>
            </a:endParaRPr>
          </a:p>
          <a:p>
            <a:r>
              <a:rPr lang="en-US" sz="1400" dirty="0" smtClean="0">
                <a:latin typeface="Lucida Fax"/>
                <a:cs typeface="Lucida Fax"/>
              </a:rPr>
              <a:t>Published 4 December 1998 by The American Society of </a:t>
            </a:r>
            <a:r>
              <a:rPr lang="en-US" sz="1400" dirty="0" err="1" smtClean="0">
                <a:latin typeface="Lucida Fax"/>
                <a:cs typeface="Lucida Fax"/>
              </a:rPr>
              <a:t>Mammalogists</a:t>
            </a:r>
            <a:endParaRPr lang="en-US" sz="1400" dirty="0" smtClean="0">
              <a:latin typeface="Lucida Fax"/>
              <a:cs typeface="Lucida Fax"/>
            </a:endParaRPr>
          </a:p>
          <a:p>
            <a:endParaRPr lang="en-US" sz="1400" dirty="0" smtClean="0">
              <a:latin typeface="Lucida Fax"/>
              <a:cs typeface="Lucida Fax"/>
            </a:endParaRPr>
          </a:p>
          <a:p>
            <a:pPr algn="ctr"/>
            <a:r>
              <a:rPr lang="en-US" sz="1400" b="1" i="1" dirty="0" err="1" smtClean="0">
                <a:latin typeface="Lucida Fax"/>
                <a:cs typeface="Lucida Fax"/>
              </a:rPr>
              <a:t>Taphozous</a:t>
            </a:r>
            <a:r>
              <a:rPr lang="en-US" sz="1400" b="1" i="1" dirty="0" smtClean="0">
                <a:latin typeface="Lucida Fax"/>
                <a:cs typeface="Lucida Fax"/>
              </a:rPr>
              <a:t> </a:t>
            </a:r>
            <a:r>
              <a:rPr lang="en-US" sz="1400" b="1" dirty="0" smtClean="0">
                <a:latin typeface="Lucida Fax"/>
                <a:cs typeface="Lucida Fax"/>
              </a:rPr>
              <a:t>E. </a:t>
            </a:r>
            <a:r>
              <a:rPr lang="en-US" sz="1400" b="1" dirty="0" err="1" smtClean="0">
                <a:latin typeface="Lucida Fax"/>
                <a:cs typeface="Lucida Fax"/>
              </a:rPr>
              <a:t>Geoffroy</a:t>
            </a:r>
            <a:r>
              <a:rPr lang="en-US" sz="1400" b="1" dirty="0" smtClean="0">
                <a:latin typeface="Lucida Fax"/>
                <a:cs typeface="Lucida Fax"/>
              </a:rPr>
              <a:t> St.-</a:t>
            </a:r>
            <a:r>
              <a:rPr lang="en-US" sz="1400" b="1" dirty="0" err="1" smtClean="0">
                <a:latin typeface="Lucida Fax"/>
                <a:cs typeface="Lucida Fax"/>
              </a:rPr>
              <a:t>Hilaire</a:t>
            </a:r>
            <a:r>
              <a:rPr lang="en-US" sz="1400" b="1" dirty="0" smtClean="0">
                <a:latin typeface="Lucida Fax"/>
                <a:cs typeface="Lucida Fax"/>
              </a:rPr>
              <a:t>, 1818</a:t>
            </a:r>
          </a:p>
          <a:p>
            <a:pPr algn="ctr"/>
            <a:r>
              <a:rPr lang="en-US" sz="1400" dirty="0" smtClean="0">
                <a:latin typeface="Lucida Fax"/>
                <a:cs typeface="Lucida Fax"/>
              </a:rPr>
              <a:t>Tomb Bat</a:t>
            </a:r>
          </a:p>
          <a:p>
            <a:r>
              <a:rPr lang="en-US" sz="1400" u="sng" dirty="0" smtClean="0">
                <a:latin typeface="Lucida Fax"/>
                <a:cs typeface="Lucida Fax"/>
              </a:rPr>
              <a:t>Excerpt</a:t>
            </a:r>
            <a:r>
              <a:rPr lang="en-US" sz="1400" dirty="0" smtClean="0">
                <a:latin typeface="Lucida Fax"/>
                <a:cs typeface="Lucida Fax"/>
              </a:rPr>
              <a:t>: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Limbs, as well as the dorsal side of </a:t>
            </a:r>
            <a:r>
              <a:rPr lang="en-US" sz="1400" dirty="0" err="1" smtClean="0">
                <a:latin typeface="Lucida Fax"/>
                <a:cs typeface="Lucida Fax"/>
              </a:rPr>
              <a:t>antebrachial</a:t>
            </a:r>
            <a:r>
              <a:rPr lang="en-US" sz="1400" dirty="0" smtClean="0">
                <a:latin typeface="Lucida Fax"/>
                <a:cs typeface="Lucida Fax"/>
              </a:rPr>
              <a:t>, </a:t>
            </a:r>
            <a:r>
              <a:rPr lang="en-US" sz="1400" dirty="0" err="1" smtClean="0">
                <a:latin typeface="Lucida Fax"/>
                <a:cs typeface="Lucida Fax"/>
              </a:rPr>
              <a:t>interfemoral</a:t>
            </a:r>
            <a:r>
              <a:rPr lang="en-US" sz="1400" dirty="0" smtClean="0">
                <a:latin typeface="Lucida Fax"/>
                <a:cs typeface="Lucida Fax"/>
              </a:rPr>
              <a:t>, and wing membranes near the body, are all brown.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Tragus length, 6-7 (in mm).</a:t>
            </a:r>
          </a:p>
          <a:p>
            <a:r>
              <a:rPr lang="en-US" sz="1400" i="1" dirty="0" err="1" smtClean="0">
                <a:latin typeface="Lucida Fax"/>
                <a:cs typeface="Lucida Fax"/>
              </a:rPr>
              <a:t>Taphozous</a:t>
            </a:r>
            <a:r>
              <a:rPr lang="en-US" sz="1400" dirty="0" smtClean="0">
                <a:latin typeface="Lucida Fax"/>
                <a:cs typeface="Lucida Fax"/>
              </a:rPr>
              <a:t> is from the Greek roots meaning “grave or tomb living,” a reference to the fact that great numbers of these bats were found living in tombs by the French expedition…during explorations in Egypt at the beginning of the 19</a:t>
            </a:r>
            <a:r>
              <a:rPr lang="en-US" sz="1400" baseline="30000" dirty="0" smtClean="0">
                <a:latin typeface="Lucida Fax"/>
                <a:cs typeface="Lucida Fax"/>
              </a:rPr>
              <a:t>th</a:t>
            </a:r>
            <a:r>
              <a:rPr lang="en-US" sz="1400" dirty="0" smtClean="0">
                <a:latin typeface="Lucida Fax"/>
                <a:cs typeface="Lucida Fax"/>
              </a:rPr>
              <a:t> century.</a:t>
            </a:r>
            <a:endParaRPr lang="en-US" sz="1400" i="1" dirty="0" smtClean="0">
              <a:latin typeface="Lucida Fax"/>
              <a:cs typeface="Lucida Fax"/>
            </a:endParaRPr>
          </a:p>
          <a:p>
            <a:r>
              <a:rPr lang="en-US" sz="1400" dirty="0" smtClean="0">
                <a:latin typeface="Lucida Fax"/>
                <a:cs typeface="Lucida Fax"/>
              </a:rPr>
              <a:t> </a:t>
            </a:r>
            <a:endParaRPr lang="en-US" sz="1800" dirty="0" smtClean="0">
              <a:latin typeface="Lucida Fax"/>
              <a:cs typeface="Lucida Fax"/>
            </a:endParaRPr>
          </a:p>
          <a:p>
            <a:endParaRPr lang="en-US" sz="1800" dirty="0">
              <a:latin typeface="Britannic Bold"/>
              <a:cs typeface="Britannic Bold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>
            <a:off x="0" y="3910547"/>
            <a:ext cx="9677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/>
                <a:cs typeface="Book Antiqua"/>
              </a:rPr>
              <a:t>M</a:t>
            </a:r>
            <a:r>
              <a:rPr lang="en-US" b="1" dirty="0" smtClean="0">
                <a:latin typeface="Book Antiqua"/>
                <a:cs typeface="Book Antiqua"/>
              </a:rPr>
              <a:t>AMMALIAN </a:t>
            </a:r>
            <a:r>
              <a:rPr lang="en-US" sz="2400" b="1" dirty="0" smtClean="0">
                <a:latin typeface="Book Antiqua"/>
                <a:cs typeface="Book Antiqua"/>
              </a:rPr>
              <a:t>S</a:t>
            </a:r>
            <a:r>
              <a:rPr lang="en-US" b="1" dirty="0" smtClean="0">
                <a:latin typeface="Book Antiqua"/>
                <a:cs typeface="Book Antiqua"/>
              </a:rPr>
              <a:t>PECIES  </a:t>
            </a:r>
            <a:r>
              <a:rPr lang="en-US" sz="1400" dirty="0" smtClean="0">
                <a:latin typeface="Book Antiqua"/>
                <a:cs typeface="Book Antiqua"/>
              </a:rPr>
              <a:t>No. 486</a:t>
            </a:r>
          </a:p>
          <a:p>
            <a:r>
              <a:rPr lang="en-US" dirty="0" err="1" smtClean="0">
                <a:latin typeface="Lucida Fax"/>
                <a:cs typeface="Lucida Fax"/>
              </a:rPr>
              <a:t>Rhinolophus</a:t>
            </a:r>
            <a:r>
              <a:rPr lang="en-US" dirty="0" smtClean="0">
                <a:latin typeface="Lucida Fax"/>
                <a:cs typeface="Lucida Fax"/>
              </a:rPr>
              <a:t> </a:t>
            </a:r>
            <a:r>
              <a:rPr lang="en-US" dirty="0" err="1" smtClean="0">
                <a:latin typeface="Lucida Fax"/>
                <a:cs typeface="Lucida Fax"/>
              </a:rPr>
              <a:t>hildebrandti</a:t>
            </a:r>
            <a:r>
              <a:rPr lang="en-US" dirty="0" smtClean="0">
                <a:latin typeface="Lucida Fax"/>
                <a:cs typeface="Lucida Fax"/>
              </a:rPr>
              <a:t>.</a:t>
            </a:r>
            <a:r>
              <a:rPr lang="en-US" sz="1800" dirty="0" smtClean="0">
                <a:latin typeface="Lucida Fax"/>
                <a:cs typeface="Lucida Fax"/>
              </a:rPr>
              <a:t>  </a:t>
            </a:r>
            <a:r>
              <a:rPr lang="en-US" sz="1400" dirty="0" smtClean="0">
                <a:latin typeface="Lucida Fax"/>
                <a:cs typeface="Lucida Fax"/>
              </a:rPr>
              <a:t>By David L. Pearl</a:t>
            </a:r>
            <a:endParaRPr lang="en-US" sz="1800" dirty="0" smtClean="0">
              <a:latin typeface="Lucida Fax"/>
              <a:cs typeface="Lucida Fax"/>
            </a:endParaRPr>
          </a:p>
          <a:p>
            <a:r>
              <a:rPr lang="en-US" sz="1400" dirty="0" smtClean="0">
                <a:latin typeface="Lucida Fax"/>
                <a:cs typeface="Lucida Fax"/>
              </a:rPr>
              <a:t>Published 2 December 1994 by The American Society of </a:t>
            </a:r>
            <a:r>
              <a:rPr lang="en-US" sz="1400" dirty="0" err="1" smtClean="0">
                <a:latin typeface="Lucida Fax"/>
                <a:cs typeface="Lucida Fax"/>
              </a:rPr>
              <a:t>Mammalogists</a:t>
            </a:r>
            <a:endParaRPr lang="en-US" sz="1400" dirty="0" smtClean="0">
              <a:latin typeface="Lucida Fax"/>
              <a:cs typeface="Lucida Fax"/>
            </a:endParaRPr>
          </a:p>
          <a:p>
            <a:endParaRPr lang="en-US" sz="1400" dirty="0" smtClean="0">
              <a:latin typeface="Lucida Fax"/>
              <a:cs typeface="Lucida Fax"/>
            </a:endParaRPr>
          </a:p>
          <a:p>
            <a:pPr algn="ctr"/>
            <a:r>
              <a:rPr lang="en-US" sz="1400" b="1" i="1" dirty="0" err="1" smtClean="0">
                <a:latin typeface="Lucida Fax"/>
                <a:cs typeface="Lucida Fax"/>
              </a:rPr>
              <a:t>Rhinolophus</a:t>
            </a:r>
            <a:r>
              <a:rPr lang="en-US" sz="1400" b="1" i="1" dirty="0" smtClean="0">
                <a:latin typeface="Lucida Fax"/>
                <a:cs typeface="Lucida Fax"/>
              </a:rPr>
              <a:t> </a:t>
            </a:r>
            <a:r>
              <a:rPr lang="en-US" sz="1400" b="1" i="1" dirty="0" err="1" smtClean="0">
                <a:latin typeface="Lucida Fax"/>
                <a:cs typeface="Lucida Fax"/>
              </a:rPr>
              <a:t>hildebrandti</a:t>
            </a:r>
            <a:r>
              <a:rPr lang="en-US" sz="1400" b="1" i="1" dirty="0" smtClean="0">
                <a:latin typeface="Lucida Fax"/>
                <a:cs typeface="Lucida Fax"/>
              </a:rPr>
              <a:t> </a:t>
            </a:r>
            <a:r>
              <a:rPr lang="en-US" sz="1400" b="1" dirty="0" smtClean="0">
                <a:latin typeface="Lucida Fax"/>
                <a:cs typeface="Lucida Fax"/>
              </a:rPr>
              <a:t>Peters, 1878</a:t>
            </a:r>
          </a:p>
          <a:p>
            <a:pPr algn="ctr"/>
            <a:r>
              <a:rPr lang="en-US" sz="1400" dirty="0" smtClean="0">
                <a:latin typeface="Lucida Fax"/>
                <a:cs typeface="Lucida Fax"/>
              </a:rPr>
              <a:t>Hildebrandt’s Horseshoe Bat</a:t>
            </a:r>
          </a:p>
          <a:p>
            <a:r>
              <a:rPr lang="en-US" sz="1400" u="sng" dirty="0" smtClean="0">
                <a:latin typeface="Lucida Fax"/>
                <a:cs typeface="Lucida Fax"/>
              </a:rPr>
              <a:t>Excerpt</a:t>
            </a:r>
            <a:r>
              <a:rPr lang="en-US" sz="1400" dirty="0" smtClean="0">
                <a:latin typeface="Lucida Fax"/>
                <a:cs typeface="Lucida Fax"/>
              </a:rPr>
              <a:t>: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The wing and </a:t>
            </a:r>
            <a:r>
              <a:rPr lang="en-US" sz="1400" dirty="0" err="1" smtClean="0">
                <a:latin typeface="Lucida Fax"/>
                <a:cs typeface="Lucida Fax"/>
              </a:rPr>
              <a:t>interfemoral</a:t>
            </a:r>
            <a:r>
              <a:rPr lang="en-US" sz="1400" dirty="0" smtClean="0">
                <a:latin typeface="Lucida Fax"/>
                <a:cs typeface="Lucida Fax"/>
              </a:rPr>
              <a:t> membranes are a translucent brown. The tail is enclosed within the </a:t>
            </a:r>
            <a:r>
              <a:rPr lang="en-US" sz="1400" dirty="0" err="1" smtClean="0">
                <a:latin typeface="Lucida Fax"/>
                <a:cs typeface="Lucida Fax"/>
              </a:rPr>
              <a:t>interfemoral</a:t>
            </a:r>
            <a:r>
              <a:rPr lang="en-US" sz="1400" dirty="0" smtClean="0">
                <a:latin typeface="Lucida Fax"/>
                <a:cs typeface="Lucida Fax"/>
              </a:rPr>
              <a:t> membrane.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The ears are large and pointed at the tips.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No tragus is present, but there is a prominent </a:t>
            </a:r>
            <a:r>
              <a:rPr lang="en-US" sz="1400" dirty="0" err="1" smtClean="0">
                <a:latin typeface="Lucida Fax"/>
                <a:cs typeface="Lucida Fax"/>
              </a:rPr>
              <a:t>antitragus</a:t>
            </a:r>
            <a:r>
              <a:rPr lang="en-US" sz="1400" dirty="0" smtClean="0">
                <a:latin typeface="Lucida Fax"/>
                <a:cs typeface="Lucida Fax"/>
              </a:rPr>
              <a:t> at the base of each ear.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The dental formula is </a:t>
            </a:r>
            <a:r>
              <a:rPr lang="en-US" sz="1400" dirty="0" err="1" smtClean="0">
                <a:latin typeface="Lucida Fax"/>
                <a:cs typeface="Lucida Fax"/>
              </a:rPr>
              <a:t>i</a:t>
            </a:r>
            <a:r>
              <a:rPr lang="en-US" sz="1400" dirty="0" smtClean="0">
                <a:latin typeface="Lucida Fax"/>
                <a:cs typeface="Lucida Fax"/>
              </a:rPr>
              <a:t> ½, </a:t>
            </a:r>
            <a:r>
              <a:rPr lang="en-US" sz="1400" dirty="0" err="1" smtClean="0">
                <a:latin typeface="Lucida Fax"/>
                <a:cs typeface="Lucida Fax"/>
              </a:rPr>
              <a:t>c</a:t>
            </a:r>
            <a:r>
              <a:rPr lang="en-US" sz="1400" dirty="0" smtClean="0">
                <a:latin typeface="Lucida Fax"/>
                <a:cs typeface="Lucida Fax"/>
              </a:rPr>
              <a:t> 1/1, </a:t>
            </a:r>
            <a:r>
              <a:rPr lang="en-US" sz="1400" dirty="0" err="1" smtClean="0">
                <a:latin typeface="Lucida Fax"/>
                <a:cs typeface="Lucida Fax"/>
              </a:rPr>
              <a:t>p</a:t>
            </a:r>
            <a:r>
              <a:rPr lang="en-US" sz="1400" dirty="0" smtClean="0">
                <a:latin typeface="Lucida Fax"/>
                <a:cs typeface="Lucida Fax"/>
              </a:rPr>
              <a:t> 2/3, </a:t>
            </a:r>
            <a:r>
              <a:rPr lang="en-US" sz="1400" dirty="0" err="1" smtClean="0">
                <a:latin typeface="Lucida Fax"/>
                <a:cs typeface="Lucida Fax"/>
              </a:rPr>
              <a:t>m</a:t>
            </a:r>
            <a:r>
              <a:rPr lang="en-US" sz="1400" dirty="0" smtClean="0">
                <a:latin typeface="Lucida Fax"/>
                <a:cs typeface="Lucida Fax"/>
              </a:rPr>
              <a:t> 3/3, total 32. The upper incisors are small and found near the anterior outer border of the </a:t>
            </a:r>
            <a:r>
              <a:rPr lang="en-US" sz="1400" dirty="0" err="1" smtClean="0">
                <a:latin typeface="Lucida Fax"/>
                <a:cs typeface="Lucida Fax"/>
              </a:rPr>
              <a:t>premaxilla</a:t>
            </a:r>
            <a:r>
              <a:rPr lang="en-US" sz="1400" dirty="0" smtClean="0">
                <a:latin typeface="Lucida Fax"/>
                <a:cs typeface="Lucida Fax"/>
              </a:rPr>
              <a:t>.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The generic name </a:t>
            </a:r>
            <a:r>
              <a:rPr lang="en-US" sz="1400" i="1" dirty="0" err="1" smtClean="0">
                <a:latin typeface="Lucida Fax"/>
                <a:cs typeface="Lucida Fax"/>
              </a:rPr>
              <a:t>Rhinolophus</a:t>
            </a:r>
            <a:r>
              <a:rPr lang="en-US" sz="1400" dirty="0" smtClean="0">
                <a:latin typeface="Lucida Fax"/>
                <a:cs typeface="Lucida Fax"/>
              </a:rPr>
              <a:t> is from the Greek words </a:t>
            </a:r>
            <a:r>
              <a:rPr lang="en-US" sz="1400" i="1" dirty="0" err="1" smtClean="0">
                <a:latin typeface="Lucida Fax"/>
                <a:cs typeface="Lucida Fax"/>
              </a:rPr>
              <a:t>rhin</a:t>
            </a:r>
            <a:r>
              <a:rPr lang="en-US" sz="1400" dirty="0" smtClean="0">
                <a:latin typeface="Lucida Fax"/>
                <a:cs typeface="Lucida Fax"/>
              </a:rPr>
              <a:t> (nose) and </a:t>
            </a:r>
            <a:r>
              <a:rPr lang="en-US" sz="1400" i="1" dirty="0" err="1" smtClean="0">
                <a:latin typeface="Lucida Fax"/>
                <a:cs typeface="Lucida Fax"/>
              </a:rPr>
              <a:t>loph</a:t>
            </a:r>
            <a:r>
              <a:rPr lang="en-US" sz="1400" dirty="0" smtClean="0">
                <a:latin typeface="Lucida Fax"/>
                <a:cs typeface="Lucida Fax"/>
              </a:rPr>
              <a:t> (crest).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 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 </a:t>
            </a:r>
            <a:endParaRPr lang="en-US" sz="1800" dirty="0" smtClean="0">
              <a:latin typeface="Lucida Fax"/>
              <a:cs typeface="Lucida Fax"/>
            </a:endParaRPr>
          </a:p>
          <a:p>
            <a:endParaRPr lang="en-US" sz="1800" dirty="0">
              <a:latin typeface="Britannic Bold"/>
              <a:cs typeface="Britannic Bold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>
            <a:off x="457200" y="3048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Photograph credits: </a:t>
            </a:r>
            <a:r>
              <a:rPr lang="en-US" sz="1200" dirty="0"/>
              <a:t>M. Cali</a:t>
            </a:r>
            <a:r>
              <a:rPr lang="en-US" sz="1200" dirty="0" smtClean="0"/>
              <a:t>; </a:t>
            </a:r>
            <a:r>
              <a:rPr lang="en-US" sz="1200" dirty="0"/>
              <a:t>Phil Myers</a:t>
            </a:r>
            <a:r>
              <a:rPr lang="en-US" sz="1200" dirty="0" smtClean="0"/>
              <a:t>, </a:t>
            </a:r>
            <a:r>
              <a:rPr lang="en-US" sz="1200" dirty="0"/>
              <a:t>Museum of Zoology, University of </a:t>
            </a:r>
            <a:r>
              <a:rPr lang="en-US" sz="1200" dirty="0" smtClean="0"/>
              <a:t>Michigan - The </a:t>
            </a:r>
            <a:r>
              <a:rPr lang="en-US" sz="1200" dirty="0"/>
              <a:t>Animal Diversity Web (online</a:t>
            </a:r>
            <a:r>
              <a:rPr lang="en-US" sz="1200" dirty="0" smtClean="0"/>
              <a:t>).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 rot="10800000">
            <a:off x="457200" y="406294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Photograph credits: Phil </a:t>
            </a:r>
            <a:r>
              <a:rPr lang="en-US" sz="1200" dirty="0"/>
              <a:t>Myers</a:t>
            </a:r>
            <a:r>
              <a:rPr lang="en-US" sz="1200" dirty="0" smtClean="0"/>
              <a:t>, </a:t>
            </a:r>
            <a:r>
              <a:rPr lang="en-US" sz="1200" dirty="0"/>
              <a:t>Museum of Zoology, University of </a:t>
            </a:r>
            <a:r>
              <a:rPr lang="en-US" sz="1200" dirty="0" smtClean="0"/>
              <a:t>Michigan - The </a:t>
            </a:r>
            <a:r>
              <a:rPr lang="en-US" sz="1200" dirty="0"/>
              <a:t>Animal Diversity Web (online</a:t>
            </a:r>
            <a:r>
              <a:rPr lang="en-US" sz="1200" dirty="0" smtClean="0"/>
              <a:t>).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391090" y="0"/>
            <a:ext cx="2667310" cy="3884612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39346" y="3887788"/>
            <a:ext cx="2619053" cy="3884612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886200"/>
            <a:ext cx="10058400" cy="1588"/>
          </a:xfrm>
          <a:prstGeom prst="line">
            <a:avLst/>
          </a:prstGeom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molossidaedent.jpg"/>
          <p:cNvPicPr>
            <a:picLocks noChangeAspect="1"/>
          </p:cNvPicPr>
          <p:nvPr/>
        </p:nvPicPr>
        <p:blipFill>
          <a:blip r:embed="rId3"/>
          <a:srcRect t="13333" b="20000"/>
          <a:stretch>
            <a:fillRect/>
          </a:stretch>
        </p:blipFill>
        <p:spPr>
          <a:xfrm>
            <a:off x="7572029" y="5967412"/>
            <a:ext cx="2486371" cy="1804988"/>
          </a:xfrm>
          <a:prstGeom prst="rect">
            <a:avLst/>
          </a:prstGeom>
        </p:spPr>
      </p:pic>
      <p:pic>
        <p:nvPicPr>
          <p:cNvPr id="6" name="Picture 5" descr="molossidaePremax.jpg"/>
          <p:cNvPicPr>
            <a:picLocks noChangeAspect="1"/>
          </p:cNvPicPr>
          <p:nvPr/>
        </p:nvPicPr>
        <p:blipFill>
          <a:blip r:embed="rId4"/>
          <a:srcRect b="11000"/>
          <a:stretch>
            <a:fillRect/>
          </a:stretch>
        </p:blipFill>
        <p:spPr>
          <a:xfrm>
            <a:off x="7439347" y="3938588"/>
            <a:ext cx="2619053" cy="2081212"/>
          </a:xfrm>
          <a:prstGeom prst="rect">
            <a:avLst/>
          </a:prstGeom>
        </p:spPr>
      </p:pic>
      <p:pic>
        <p:nvPicPr>
          <p:cNvPr id="12" name="Picture 11" descr="noctiliopr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9346" y="0"/>
            <a:ext cx="2619053" cy="1885718"/>
          </a:xfrm>
          <a:prstGeom prst="rect">
            <a:avLst/>
          </a:prstGeom>
        </p:spPr>
      </p:pic>
      <p:pic>
        <p:nvPicPr>
          <p:cNvPr id="13" name="Picture 12" descr="noctilioden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090" y="1885718"/>
            <a:ext cx="2667309" cy="20004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lum bright="-28000"/>
          </a:blip>
          <a:stretch>
            <a:fillRect/>
          </a:stretch>
        </p:blipFill>
        <p:spPr>
          <a:xfrm>
            <a:off x="76200" y="4038600"/>
            <a:ext cx="4038600" cy="360434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lum bright="-25000"/>
          </a:blip>
          <a:stretch>
            <a:fillRect/>
          </a:stretch>
        </p:blipFill>
        <p:spPr>
          <a:xfrm>
            <a:off x="235857" y="285202"/>
            <a:ext cx="3650343" cy="337239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9" name="Picture 18" descr="medium-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19600" y="112221"/>
            <a:ext cx="2400300" cy="331677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4800600" y="7143690"/>
            <a:ext cx="209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 err="1" smtClean="0">
                <a:latin typeface="Book Antiqua"/>
                <a:cs typeface="Book Antiqua"/>
              </a:rPr>
              <a:t>Molossidae</a:t>
            </a:r>
            <a:endParaRPr lang="en-US" b="1" cap="all" dirty="0">
              <a:latin typeface="Book Antiqua"/>
              <a:cs typeface="Book Antiqua"/>
            </a:endParaRPr>
          </a:p>
        </p:txBody>
      </p:sp>
      <p:pic>
        <p:nvPicPr>
          <p:cNvPr id="21" name="Picture 20" descr="800px-Tadarida_brasiliensis_brasiliensis_1847.jpg"/>
          <p:cNvPicPr>
            <a:picLocks noChangeAspect="1"/>
          </p:cNvPicPr>
          <p:nvPr/>
        </p:nvPicPr>
        <p:blipFill>
          <a:blip r:embed="rId10"/>
          <a:srcRect l="22000"/>
          <a:stretch>
            <a:fillRect/>
          </a:stretch>
        </p:blipFill>
        <p:spPr>
          <a:xfrm>
            <a:off x="4419600" y="4541594"/>
            <a:ext cx="2780235" cy="239260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4419600" y="3486090"/>
            <a:ext cx="240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 smtClean="0">
                <a:latin typeface="Book Antiqua"/>
                <a:cs typeface="Book Antiqua"/>
              </a:rPr>
              <a:t>Noctilionidae</a:t>
            </a:r>
            <a:endParaRPr lang="en-US" b="1" cap="all" dirty="0"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>
            <a:off x="0" y="594479"/>
            <a:ext cx="9677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/>
                <a:cs typeface="Book Antiqua"/>
              </a:rPr>
              <a:t>M</a:t>
            </a:r>
            <a:r>
              <a:rPr lang="en-US" b="1" dirty="0" smtClean="0">
                <a:latin typeface="Book Antiqua"/>
                <a:cs typeface="Book Antiqua"/>
              </a:rPr>
              <a:t>AMMALIAN </a:t>
            </a:r>
            <a:r>
              <a:rPr lang="en-US" sz="2400" b="1" dirty="0" smtClean="0">
                <a:latin typeface="Book Antiqua"/>
                <a:cs typeface="Book Antiqua"/>
              </a:rPr>
              <a:t>S</a:t>
            </a:r>
            <a:r>
              <a:rPr lang="en-US" b="1" dirty="0" smtClean="0">
                <a:latin typeface="Book Antiqua"/>
                <a:cs typeface="Book Antiqua"/>
              </a:rPr>
              <a:t>PECIES  </a:t>
            </a:r>
            <a:r>
              <a:rPr lang="en-US" sz="1400" dirty="0" smtClean="0">
                <a:latin typeface="Book Antiqua"/>
                <a:cs typeface="Book Antiqua"/>
              </a:rPr>
              <a:t>No. 331</a:t>
            </a:r>
          </a:p>
          <a:p>
            <a:r>
              <a:rPr lang="en-US" dirty="0" err="1" smtClean="0">
                <a:latin typeface="Lucida Fax"/>
                <a:cs typeface="Lucida Fax"/>
              </a:rPr>
              <a:t>Tadarida</a:t>
            </a:r>
            <a:r>
              <a:rPr lang="en-US" dirty="0" smtClean="0">
                <a:latin typeface="Lucida Fax"/>
                <a:cs typeface="Lucida Fax"/>
              </a:rPr>
              <a:t> </a:t>
            </a:r>
            <a:r>
              <a:rPr lang="en-US" dirty="0" err="1" smtClean="0">
                <a:latin typeface="Lucida Fax"/>
                <a:cs typeface="Lucida Fax"/>
              </a:rPr>
              <a:t>brasiliensis</a:t>
            </a:r>
            <a:r>
              <a:rPr lang="en-US" dirty="0" smtClean="0">
                <a:latin typeface="Lucida Fax"/>
                <a:cs typeface="Lucida Fax"/>
              </a:rPr>
              <a:t>.</a:t>
            </a:r>
            <a:r>
              <a:rPr lang="en-US" sz="1800" dirty="0" smtClean="0">
                <a:latin typeface="Lucida Fax"/>
                <a:cs typeface="Lucida Fax"/>
              </a:rPr>
              <a:t>  </a:t>
            </a:r>
            <a:r>
              <a:rPr lang="en-US" sz="1400" dirty="0" smtClean="0">
                <a:latin typeface="Lucida Fax"/>
                <a:cs typeface="Lucida Fax"/>
              </a:rPr>
              <a:t>By Kenneth T. Wilkins</a:t>
            </a:r>
            <a:endParaRPr lang="en-US" sz="1800" dirty="0" smtClean="0">
              <a:latin typeface="Lucida Fax"/>
              <a:cs typeface="Lucida Fax"/>
            </a:endParaRPr>
          </a:p>
          <a:p>
            <a:r>
              <a:rPr lang="en-US" sz="1400" dirty="0" smtClean="0">
                <a:latin typeface="Lucida Fax"/>
                <a:cs typeface="Lucida Fax"/>
              </a:rPr>
              <a:t>Published 12 May 1989 by The American Society of </a:t>
            </a:r>
            <a:r>
              <a:rPr lang="en-US" sz="1400" dirty="0" err="1" smtClean="0">
                <a:latin typeface="Lucida Fax"/>
                <a:cs typeface="Lucida Fax"/>
              </a:rPr>
              <a:t>Mammalogists</a:t>
            </a:r>
            <a:endParaRPr lang="en-US" sz="1400" dirty="0" smtClean="0">
              <a:latin typeface="Lucida Fax"/>
              <a:cs typeface="Lucida Fax"/>
            </a:endParaRPr>
          </a:p>
          <a:p>
            <a:endParaRPr lang="en-US" sz="1400" dirty="0" smtClean="0">
              <a:latin typeface="Lucida Fax"/>
              <a:cs typeface="Lucida Fax"/>
            </a:endParaRPr>
          </a:p>
          <a:p>
            <a:pPr algn="ctr"/>
            <a:r>
              <a:rPr lang="en-US" sz="1400" b="1" i="1" dirty="0" err="1" smtClean="0">
                <a:latin typeface="Lucida Fax"/>
                <a:cs typeface="Lucida Fax"/>
              </a:rPr>
              <a:t>Tadarida</a:t>
            </a:r>
            <a:r>
              <a:rPr lang="en-US" sz="1400" b="1" i="1" dirty="0" smtClean="0">
                <a:latin typeface="Lucida Fax"/>
                <a:cs typeface="Lucida Fax"/>
              </a:rPr>
              <a:t> </a:t>
            </a:r>
            <a:r>
              <a:rPr lang="en-US" sz="1400" b="1" i="1" dirty="0" err="1" smtClean="0">
                <a:latin typeface="Lucida Fax"/>
                <a:cs typeface="Lucida Fax"/>
              </a:rPr>
              <a:t>brasiliensis</a:t>
            </a:r>
            <a:r>
              <a:rPr lang="en-US" sz="1400" b="1" dirty="0" smtClean="0">
                <a:latin typeface="Lucida Fax"/>
                <a:cs typeface="Lucida Fax"/>
              </a:rPr>
              <a:t> </a:t>
            </a:r>
            <a:r>
              <a:rPr lang="en-US" sz="1400" b="1" dirty="0" err="1" smtClean="0">
                <a:latin typeface="Lucida Fax"/>
                <a:cs typeface="Lucida Fax"/>
              </a:rPr>
              <a:t>Geoffroy</a:t>
            </a:r>
            <a:r>
              <a:rPr lang="en-US" sz="1400" b="1" dirty="0" smtClean="0">
                <a:latin typeface="Lucida Fax"/>
                <a:cs typeface="Lucida Fax"/>
              </a:rPr>
              <a:t> Saint-</a:t>
            </a:r>
            <a:r>
              <a:rPr lang="en-US" sz="1400" b="1" dirty="0" err="1" smtClean="0">
                <a:latin typeface="Lucida Fax"/>
                <a:cs typeface="Lucida Fax"/>
              </a:rPr>
              <a:t>Hilaire</a:t>
            </a:r>
            <a:r>
              <a:rPr lang="en-US" sz="1400" b="1" dirty="0" smtClean="0">
                <a:latin typeface="Lucida Fax"/>
                <a:cs typeface="Lucida Fax"/>
              </a:rPr>
              <a:t>, 1824</a:t>
            </a:r>
          </a:p>
          <a:p>
            <a:pPr algn="ctr"/>
            <a:r>
              <a:rPr lang="en-US" sz="1400" dirty="0" smtClean="0">
                <a:latin typeface="Lucida Fax"/>
                <a:cs typeface="Lucida Fax"/>
              </a:rPr>
              <a:t>Brazilian Free-tailed Bat</a:t>
            </a:r>
          </a:p>
          <a:p>
            <a:r>
              <a:rPr lang="en-US" sz="1400" u="sng" dirty="0" smtClean="0">
                <a:latin typeface="Lucida Fax"/>
                <a:cs typeface="Lucida Fax"/>
              </a:rPr>
              <a:t>Excerpt</a:t>
            </a:r>
            <a:r>
              <a:rPr lang="en-US" sz="1400" dirty="0" smtClean="0">
                <a:latin typeface="Lucida Fax"/>
                <a:cs typeface="Lucida Fax"/>
              </a:rPr>
              <a:t>: 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Z-shaped upper third molar, in which there is a separation of the </a:t>
            </a:r>
            <a:r>
              <a:rPr lang="en-US" sz="1400" dirty="0" err="1" smtClean="0">
                <a:latin typeface="Lucida Fax"/>
                <a:cs typeface="Lucida Fax"/>
              </a:rPr>
              <a:t>premaxillae</a:t>
            </a:r>
            <a:r>
              <a:rPr lang="en-US" sz="1400" dirty="0" smtClean="0">
                <a:latin typeface="Lucida Fax"/>
                <a:cs typeface="Lucida Fax"/>
              </a:rPr>
              <a:t> between the incisors…in which the ears when laid forward do not extend appreciably beyond the muzzle.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The distal half of the tail extending freely beyond the </a:t>
            </a:r>
            <a:r>
              <a:rPr lang="en-US" sz="1400" dirty="0" err="1" smtClean="0">
                <a:latin typeface="Lucida Fax"/>
                <a:cs typeface="Lucida Fax"/>
              </a:rPr>
              <a:t>uropatagium</a:t>
            </a:r>
            <a:r>
              <a:rPr lang="en-US" sz="1400" dirty="0" smtClean="0">
                <a:latin typeface="Lucida Fax"/>
                <a:cs typeface="Lucida Fax"/>
              </a:rPr>
              <a:t>.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The tragus is blunt and short.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First and second upper molars are connected by a W-shaped </a:t>
            </a:r>
            <a:r>
              <a:rPr lang="en-US" sz="1400" dirty="0" err="1" smtClean="0">
                <a:latin typeface="Lucida Fax"/>
                <a:cs typeface="Lucida Fax"/>
              </a:rPr>
              <a:t>loph</a:t>
            </a:r>
            <a:r>
              <a:rPr lang="en-US" sz="1400" dirty="0" smtClean="0">
                <a:latin typeface="Lucida Fax"/>
                <a:cs typeface="Lucida Fax"/>
              </a:rPr>
              <a:t> pattern.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 </a:t>
            </a:r>
            <a:endParaRPr lang="en-US" sz="1800" dirty="0" smtClean="0">
              <a:latin typeface="Lucida Fax"/>
              <a:cs typeface="Lucida Fax"/>
            </a:endParaRPr>
          </a:p>
          <a:p>
            <a:endParaRPr lang="en-US" sz="1800" dirty="0">
              <a:latin typeface="Britannic Bold"/>
              <a:cs typeface="Britannic Bold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>
            <a:off x="0" y="4619921"/>
            <a:ext cx="9677400" cy="292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/>
                <a:cs typeface="Book Antiqua"/>
              </a:rPr>
              <a:t>M</a:t>
            </a:r>
            <a:r>
              <a:rPr lang="en-US" b="1" dirty="0" smtClean="0">
                <a:latin typeface="Book Antiqua"/>
                <a:cs typeface="Book Antiqua"/>
              </a:rPr>
              <a:t>AMMALIAN </a:t>
            </a:r>
            <a:r>
              <a:rPr lang="en-US" sz="2400" b="1" dirty="0" smtClean="0">
                <a:latin typeface="Book Antiqua"/>
                <a:cs typeface="Book Antiqua"/>
              </a:rPr>
              <a:t>S</a:t>
            </a:r>
            <a:r>
              <a:rPr lang="en-US" b="1" dirty="0" smtClean="0">
                <a:latin typeface="Book Antiqua"/>
                <a:cs typeface="Book Antiqua"/>
              </a:rPr>
              <a:t>PECIES  </a:t>
            </a:r>
            <a:r>
              <a:rPr lang="en-US" sz="1400" dirty="0" smtClean="0">
                <a:latin typeface="Book Antiqua"/>
                <a:cs typeface="Book Antiqua"/>
              </a:rPr>
              <a:t>No. 197</a:t>
            </a:r>
          </a:p>
          <a:p>
            <a:r>
              <a:rPr lang="en-US" dirty="0" err="1" smtClean="0">
                <a:latin typeface="Lucida Fax"/>
                <a:cs typeface="Lucida Fax"/>
              </a:rPr>
              <a:t>Noctilio</a:t>
            </a:r>
            <a:r>
              <a:rPr lang="en-US" dirty="0" smtClean="0">
                <a:latin typeface="Lucida Fax"/>
                <a:cs typeface="Lucida Fax"/>
              </a:rPr>
              <a:t> </a:t>
            </a:r>
            <a:r>
              <a:rPr lang="en-US" dirty="0" err="1" smtClean="0">
                <a:latin typeface="Lucida Fax"/>
                <a:cs typeface="Lucida Fax"/>
              </a:rPr>
              <a:t>albiventris</a:t>
            </a:r>
            <a:r>
              <a:rPr lang="en-US" dirty="0" smtClean="0">
                <a:latin typeface="Lucida Fax"/>
                <a:cs typeface="Lucida Fax"/>
              </a:rPr>
              <a:t>.</a:t>
            </a:r>
            <a:r>
              <a:rPr lang="en-US" sz="1800" dirty="0" smtClean="0">
                <a:latin typeface="Lucida Fax"/>
                <a:cs typeface="Lucida Fax"/>
              </a:rPr>
              <a:t>  </a:t>
            </a:r>
            <a:r>
              <a:rPr lang="en-US" sz="1400" dirty="0" smtClean="0">
                <a:latin typeface="Lucida Fax"/>
                <a:cs typeface="Lucida Fax"/>
              </a:rPr>
              <a:t>By Craig S. Hood and Jay </a:t>
            </a:r>
            <a:r>
              <a:rPr lang="en-US" sz="1400" dirty="0" err="1" smtClean="0">
                <a:latin typeface="Lucida Fax"/>
                <a:cs typeface="Lucida Fax"/>
              </a:rPr>
              <a:t>Pitocchelli</a:t>
            </a:r>
            <a:endParaRPr lang="en-US" sz="1800" dirty="0" smtClean="0">
              <a:latin typeface="Lucida Fax"/>
              <a:cs typeface="Lucida Fax"/>
            </a:endParaRPr>
          </a:p>
          <a:p>
            <a:r>
              <a:rPr lang="en-US" sz="1400" dirty="0" smtClean="0">
                <a:latin typeface="Lucida Fax"/>
                <a:cs typeface="Lucida Fax"/>
              </a:rPr>
              <a:t>Published 8 April 1983 by The American Society of </a:t>
            </a:r>
            <a:r>
              <a:rPr lang="en-US" sz="1400" dirty="0" err="1" smtClean="0">
                <a:latin typeface="Lucida Fax"/>
                <a:cs typeface="Lucida Fax"/>
              </a:rPr>
              <a:t>Mammalogists</a:t>
            </a:r>
            <a:endParaRPr lang="en-US" sz="1400" dirty="0" smtClean="0">
              <a:latin typeface="Lucida Fax"/>
              <a:cs typeface="Lucida Fax"/>
            </a:endParaRPr>
          </a:p>
          <a:p>
            <a:endParaRPr lang="en-US" sz="1400" dirty="0" smtClean="0">
              <a:latin typeface="Lucida Fax"/>
              <a:cs typeface="Lucida Fax"/>
            </a:endParaRPr>
          </a:p>
          <a:p>
            <a:pPr algn="ctr"/>
            <a:r>
              <a:rPr lang="en-US" sz="1400" b="1" i="1" dirty="0" err="1" smtClean="0">
                <a:latin typeface="Lucida Fax"/>
                <a:cs typeface="Lucida Fax"/>
              </a:rPr>
              <a:t>Noctilio</a:t>
            </a:r>
            <a:r>
              <a:rPr lang="en-US" sz="1400" b="1" i="1" dirty="0" smtClean="0">
                <a:latin typeface="Lucida Fax"/>
                <a:cs typeface="Lucida Fax"/>
              </a:rPr>
              <a:t> </a:t>
            </a:r>
            <a:r>
              <a:rPr lang="en-US" sz="1400" b="1" i="1" dirty="0" err="1" smtClean="0">
                <a:latin typeface="Lucida Fax"/>
                <a:cs typeface="Lucida Fax"/>
              </a:rPr>
              <a:t>albiventris</a:t>
            </a:r>
            <a:r>
              <a:rPr lang="en-US" sz="1400" b="1" i="1" dirty="0" smtClean="0">
                <a:latin typeface="Lucida Fax"/>
                <a:cs typeface="Lucida Fax"/>
              </a:rPr>
              <a:t> </a:t>
            </a:r>
            <a:r>
              <a:rPr lang="en-US" sz="1400" b="1" dirty="0" err="1" smtClean="0">
                <a:latin typeface="Lucida Fax"/>
                <a:cs typeface="Lucida Fax"/>
              </a:rPr>
              <a:t>Desmarest</a:t>
            </a:r>
            <a:r>
              <a:rPr lang="en-US" sz="1400" b="1" dirty="0" smtClean="0">
                <a:latin typeface="Lucida Fax"/>
                <a:cs typeface="Lucida Fax"/>
              </a:rPr>
              <a:t>, 1818</a:t>
            </a:r>
          </a:p>
          <a:p>
            <a:pPr algn="ctr"/>
            <a:r>
              <a:rPr lang="en-US" sz="1400" dirty="0" smtClean="0">
                <a:latin typeface="Lucida Fax"/>
                <a:cs typeface="Lucida Fax"/>
              </a:rPr>
              <a:t>Lesser Bulldog Bat</a:t>
            </a:r>
          </a:p>
          <a:p>
            <a:r>
              <a:rPr lang="en-US" sz="1400" u="sng" dirty="0" smtClean="0">
                <a:latin typeface="Lucida Fax"/>
                <a:cs typeface="Lucida Fax"/>
              </a:rPr>
              <a:t>Excerpt</a:t>
            </a:r>
            <a:r>
              <a:rPr lang="en-US" sz="1400" dirty="0" smtClean="0">
                <a:latin typeface="Lucida Fax"/>
                <a:cs typeface="Lucida Fax"/>
              </a:rPr>
              <a:t>: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Muzzle and nose without excrescences but with strongly projecting nose pad. Lips are full and swollen; chin has well-developed cross ridges, giving these bats a “bulldog-like” appearance.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Ears are separate, narrow and pointed; tragus is </a:t>
            </a:r>
            <a:r>
              <a:rPr lang="en-US" sz="1400" dirty="0" err="1" smtClean="0">
                <a:latin typeface="Lucida Fax"/>
                <a:cs typeface="Lucida Fax"/>
              </a:rPr>
              <a:t>pinnately</a:t>
            </a:r>
            <a:r>
              <a:rPr lang="en-US" sz="1400" dirty="0" smtClean="0">
                <a:latin typeface="Lucida Fax"/>
                <a:cs typeface="Lucida Fax"/>
              </a:rPr>
              <a:t> lobed with finger-like projections. Tail is more than half as long as femur, extending about to middle </a:t>
            </a:r>
            <a:r>
              <a:rPr lang="en-US" sz="1400" dirty="0" err="1" smtClean="0">
                <a:latin typeface="Lucida Fax"/>
                <a:cs typeface="Lucida Fax"/>
              </a:rPr>
              <a:t>interfemoral</a:t>
            </a:r>
            <a:r>
              <a:rPr lang="en-US" sz="1400" dirty="0" smtClean="0">
                <a:latin typeface="Lucida Fax"/>
                <a:cs typeface="Lucida Fax"/>
              </a:rPr>
              <a:t> membrane.</a:t>
            </a:r>
          </a:p>
          <a:p>
            <a:r>
              <a:rPr lang="en-US" sz="1400" dirty="0" err="1" smtClean="0">
                <a:latin typeface="Lucida Fax"/>
                <a:cs typeface="Lucida Fax"/>
              </a:rPr>
              <a:t>Premaxillaries</a:t>
            </a:r>
            <a:r>
              <a:rPr lang="en-US" sz="1400" dirty="0" smtClean="0">
                <a:latin typeface="Lucida Fax"/>
                <a:cs typeface="Lucida Fax"/>
              </a:rPr>
              <a:t> have nasal and palatal branches fused together. </a:t>
            </a:r>
          </a:p>
          <a:p>
            <a:endParaRPr lang="en-US" sz="1800" dirty="0">
              <a:latin typeface="Britannic Bold"/>
              <a:cs typeface="Britannic Bold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>
            <a:off x="457200" y="416272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Photograph credits: Phil Myers and Mammal Division, </a:t>
            </a:r>
            <a:r>
              <a:rPr lang="en-US" sz="1200" dirty="0"/>
              <a:t>Museum of Zoology, University of </a:t>
            </a:r>
            <a:r>
              <a:rPr lang="en-US" sz="1200" dirty="0" smtClean="0"/>
              <a:t>Michigan - The </a:t>
            </a:r>
            <a:r>
              <a:rPr lang="en-US" sz="1200" dirty="0"/>
              <a:t>Animal Diversity Web (online</a:t>
            </a:r>
            <a:r>
              <a:rPr lang="en-US" sz="1200" dirty="0" smtClean="0"/>
              <a:t>).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 rot="10800000">
            <a:off x="457200" y="2324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Credit: Voyage </a:t>
            </a:r>
            <a:r>
              <a:rPr lang="en-US" sz="1200" dirty="0" err="1" smtClean="0"/>
              <a:t>dans</a:t>
            </a:r>
            <a:r>
              <a:rPr lang="en-US" sz="1200" dirty="0" smtClean="0"/>
              <a:t> </a:t>
            </a:r>
            <a:r>
              <a:rPr lang="en-US" sz="1200" dirty="0" err="1" smtClean="0"/>
              <a:t>l’Amerique</a:t>
            </a:r>
            <a:r>
              <a:rPr lang="en-US" sz="1200" dirty="0" smtClean="0"/>
              <a:t> </a:t>
            </a:r>
            <a:r>
              <a:rPr lang="en-US" sz="1200" dirty="0" err="1" smtClean="0"/>
              <a:t>meridionale</a:t>
            </a:r>
            <a:r>
              <a:rPr lang="en-US" sz="1200" dirty="0" smtClean="0"/>
              <a:t> </a:t>
            </a:r>
            <a:r>
              <a:rPr lang="en-US" sz="1200" i="1" dirty="0" smtClean="0"/>
              <a:t>in </a:t>
            </a:r>
            <a:r>
              <a:rPr lang="en-US" sz="1200" dirty="0" err="1" smtClean="0"/>
              <a:t>Alcide</a:t>
            </a:r>
            <a:r>
              <a:rPr lang="en-US" sz="1200" dirty="0" smtClean="0"/>
              <a:t> Dessalines </a:t>
            </a:r>
            <a:r>
              <a:rPr lang="en-US" sz="1200" dirty="0" err="1" smtClean="0"/>
              <a:t>d’Orbigny</a:t>
            </a:r>
            <a:r>
              <a:rPr lang="en-US" sz="1200" dirty="0" smtClean="0"/>
              <a:t>.  Photograph credits: Phil Myers and Mammal Division, </a:t>
            </a:r>
            <a:r>
              <a:rPr lang="en-US" sz="1200" dirty="0"/>
              <a:t>Museum of Zoology, University of </a:t>
            </a:r>
            <a:r>
              <a:rPr lang="en-US" sz="1200" dirty="0" smtClean="0"/>
              <a:t>Michigan - The </a:t>
            </a:r>
            <a:r>
              <a:rPr lang="en-US" sz="1200" dirty="0"/>
              <a:t>Animal Diversity Web (online</a:t>
            </a:r>
            <a:r>
              <a:rPr lang="en-US" sz="1200" dirty="0" smtClean="0"/>
              <a:t>).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248400" y="3962400"/>
            <a:ext cx="3810000" cy="3810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9100" y="0"/>
            <a:ext cx="3289300" cy="38862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886200"/>
            <a:ext cx="10058400" cy="1588"/>
          </a:xfrm>
          <a:prstGeom prst="line">
            <a:avLst/>
          </a:prstGeom>
          <a:ln>
            <a:solidFill>
              <a:schemeClr val="accent1">
                <a:alpha val="3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9000"/>
          </a:blip>
          <a:stretch>
            <a:fillRect/>
          </a:stretch>
        </p:blipFill>
        <p:spPr>
          <a:xfrm>
            <a:off x="154085" y="116436"/>
            <a:ext cx="3364685" cy="369356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lum bright="-29000"/>
          </a:blip>
          <a:srcRect l="5840" t="8302" r="11664"/>
          <a:stretch>
            <a:fillRect/>
          </a:stretch>
        </p:blipFill>
        <p:spPr>
          <a:xfrm>
            <a:off x="215030" y="4038600"/>
            <a:ext cx="3137770" cy="35052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" name="Picture 11" descr="NatalidaeDent.jpg"/>
          <p:cNvPicPr>
            <a:picLocks noChangeAspect="1"/>
          </p:cNvPicPr>
          <p:nvPr/>
        </p:nvPicPr>
        <p:blipFill>
          <a:blip r:embed="rId5"/>
          <a:srcRect l="20938" t="60000" r="18125"/>
          <a:stretch>
            <a:fillRect/>
          </a:stretch>
        </p:blipFill>
        <p:spPr>
          <a:xfrm>
            <a:off x="6248401" y="5896708"/>
            <a:ext cx="3809999" cy="1875692"/>
          </a:xfrm>
          <a:prstGeom prst="rect">
            <a:avLst/>
          </a:prstGeom>
        </p:spPr>
      </p:pic>
      <p:pic>
        <p:nvPicPr>
          <p:cNvPr id="14" name="Picture 13" descr="NatalidaeDent.jpg"/>
          <p:cNvPicPr>
            <a:picLocks noChangeAspect="1"/>
          </p:cNvPicPr>
          <p:nvPr/>
        </p:nvPicPr>
        <p:blipFill>
          <a:blip r:embed="rId5"/>
          <a:srcRect t="21250" r="49063" b="45000"/>
          <a:stretch>
            <a:fillRect/>
          </a:stretch>
        </p:blipFill>
        <p:spPr>
          <a:xfrm>
            <a:off x="6248400" y="3886200"/>
            <a:ext cx="3759199" cy="186806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829801" y="3810000"/>
            <a:ext cx="228600" cy="303212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601201" y="5486400"/>
            <a:ext cx="457200" cy="6096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megadent.jpg"/>
          <p:cNvPicPr>
            <a:picLocks noChangeAspect="1"/>
          </p:cNvPicPr>
          <p:nvPr/>
        </p:nvPicPr>
        <p:blipFill>
          <a:blip r:embed="rId6"/>
          <a:srcRect t="55000" r="46250" b="5000"/>
          <a:stretch>
            <a:fillRect/>
          </a:stretch>
        </p:blipFill>
        <p:spPr>
          <a:xfrm>
            <a:off x="6769099" y="1981200"/>
            <a:ext cx="3238499" cy="18288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880601" y="7316788"/>
            <a:ext cx="177799" cy="303212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egadermPremax.jpg"/>
          <p:cNvPicPr>
            <a:picLocks noChangeAspect="1"/>
          </p:cNvPicPr>
          <p:nvPr/>
        </p:nvPicPr>
        <p:blipFill>
          <a:blip r:embed="rId7"/>
          <a:srcRect b="13000"/>
          <a:stretch>
            <a:fillRect/>
          </a:stretch>
        </p:blipFill>
        <p:spPr>
          <a:xfrm>
            <a:off x="6769100" y="0"/>
            <a:ext cx="3289300" cy="22098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610600" y="3581400"/>
            <a:ext cx="1371601" cy="2286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991600" y="2133600"/>
            <a:ext cx="1015999" cy="3048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541b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6200" y="304800"/>
            <a:ext cx="2539999" cy="281878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3" name="Picture 22" descr="800px-NatalusStramineusFord.jpg"/>
          <p:cNvPicPr>
            <a:picLocks noChangeAspect="1"/>
          </p:cNvPicPr>
          <p:nvPr/>
        </p:nvPicPr>
        <p:blipFill>
          <a:blip r:embed="rId9"/>
          <a:srcRect l="4545" r="36111" b="33525"/>
          <a:stretch>
            <a:fillRect/>
          </a:stretch>
        </p:blipFill>
        <p:spPr>
          <a:xfrm rot="16200000">
            <a:off x="3206415" y="4454523"/>
            <a:ext cx="3235662" cy="233329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4" name="Rectangle 23"/>
          <p:cNvSpPr/>
          <p:nvPr/>
        </p:nvSpPr>
        <p:spPr>
          <a:xfrm>
            <a:off x="5715000" y="5105400"/>
            <a:ext cx="266700" cy="2133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10000" y="7239000"/>
            <a:ext cx="209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 err="1" smtClean="0">
                <a:latin typeface="Book Antiqua"/>
                <a:cs typeface="Book Antiqua"/>
              </a:rPr>
              <a:t>Natalidae</a:t>
            </a:r>
            <a:endParaRPr lang="en-US" b="1" cap="all" dirty="0">
              <a:latin typeface="Book Antiqua"/>
              <a:cs typeface="Book Antiqu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33800" y="32004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 err="1" smtClean="0">
                <a:latin typeface="Book Antiqua"/>
                <a:cs typeface="Book Antiqua"/>
              </a:rPr>
              <a:t>megadermatidae</a:t>
            </a:r>
            <a:endParaRPr lang="en-US" b="1" cap="all" dirty="0"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>
            <a:off x="0" y="455235"/>
            <a:ext cx="9677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/>
                <a:cs typeface="Book Antiqua"/>
              </a:rPr>
              <a:t>M</a:t>
            </a:r>
            <a:r>
              <a:rPr lang="en-US" b="1" dirty="0" smtClean="0">
                <a:latin typeface="Book Antiqua"/>
                <a:cs typeface="Book Antiqua"/>
              </a:rPr>
              <a:t>AMMALIAN </a:t>
            </a:r>
            <a:r>
              <a:rPr lang="en-US" sz="2400" b="1" dirty="0" smtClean="0">
                <a:latin typeface="Book Antiqua"/>
                <a:cs typeface="Book Antiqua"/>
              </a:rPr>
              <a:t>S</a:t>
            </a:r>
            <a:r>
              <a:rPr lang="en-US" b="1" dirty="0" smtClean="0">
                <a:latin typeface="Book Antiqua"/>
                <a:cs typeface="Book Antiqua"/>
              </a:rPr>
              <a:t>PECIES  </a:t>
            </a:r>
            <a:r>
              <a:rPr lang="en-US" sz="1400" dirty="0" smtClean="0">
                <a:latin typeface="Book Antiqua"/>
                <a:cs typeface="Book Antiqua"/>
              </a:rPr>
              <a:t>No. 114</a:t>
            </a:r>
          </a:p>
          <a:p>
            <a:r>
              <a:rPr lang="en-US" dirty="0" err="1" smtClean="0">
                <a:latin typeface="Lucida Fax"/>
                <a:cs typeface="Lucida Fax"/>
              </a:rPr>
              <a:t>Natalus</a:t>
            </a:r>
            <a:r>
              <a:rPr lang="en-US" dirty="0" smtClean="0">
                <a:latin typeface="Lucida Fax"/>
                <a:cs typeface="Lucida Fax"/>
              </a:rPr>
              <a:t> </a:t>
            </a:r>
            <a:r>
              <a:rPr lang="en-US" dirty="0" err="1" smtClean="0">
                <a:latin typeface="Lucida Fax"/>
                <a:cs typeface="Lucida Fax"/>
              </a:rPr>
              <a:t>micropus</a:t>
            </a:r>
            <a:r>
              <a:rPr lang="en-US" dirty="0" smtClean="0">
                <a:latin typeface="Lucida Fax"/>
                <a:cs typeface="Lucida Fax"/>
              </a:rPr>
              <a:t>.</a:t>
            </a:r>
            <a:r>
              <a:rPr lang="en-US" sz="1800" dirty="0" smtClean="0">
                <a:latin typeface="Lucida Fax"/>
                <a:cs typeface="Lucida Fax"/>
              </a:rPr>
              <a:t>  </a:t>
            </a:r>
            <a:r>
              <a:rPr lang="en-US" sz="1400" dirty="0" smtClean="0">
                <a:latin typeface="Lucida Fax"/>
                <a:cs typeface="Lucida Fax"/>
              </a:rPr>
              <a:t>By David C. </a:t>
            </a:r>
            <a:r>
              <a:rPr lang="en-US" sz="1400" dirty="0" err="1" smtClean="0">
                <a:latin typeface="Lucida Fax"/>
                <a:cs typeface="Lucida Fax"/>
              </a:rPr>
              <a:t>Kerridge</a:t>
            </a:r>
            <a:r>
              <a:rPr lang="en-US" sz="1400" dirty="0" smtClean="0">
                <a:latin typeface="Lucida Fax"/>
                <a:cs typeface="Lucida Fax"/>
              </a:rPr>
              <a:t> and Robert J. Baker</a:t>
            </a:r>
            <a:endParaRPr lang="en-US" sz="1800" dirty="0" smtClean="0">
              <a:latin typeface="Lucida Fax"/>
              <a:cs typeface="Lucida Fax"/>
            </a:endParaRPr>
          </a:p>
          <a:p>
            <a:r>
              <a:rPr lang="en-US" sz="1400" dirty="0" smtClean="0">
                <a:latin typeface="Lucida Fax"/>
                <a:cs typeface="Lucida Fax"/>
              </a:rPr>
              <a:t>Published 29 December 1978 by The American Society of </a:t>
            </a:r>
            <a:r>
              <a:rPr lang="en-US" sz="1400" dirty="0" err="1" smtClean="0">
                <a:latin typeface="Lucida Fax"/>
                <a:cs typeface="Lucida Fax"/>
              </a:rPr>
              <a:t>Mammalogists</a:t>
            </a:r>
            <a:endParaRPr lang="en-US" sz="1400" dirty="0" smtClean="0">
              <a:latin typeface="Lucida Fax"/>
              <a:cs typeface="Lucida Fax"/>
            </a:endParaRPr>
          </a:p>
          <a:p>
            <a:endParaRPr lang="en-US" sz="1400" dirty="0" smtClean="0">
              <a:latin typeface="Lucida Fax"/>
              <a:cs typeface="Lucida Fax"/>
            </a:endParaRPr>
          </a:p>
          <a:p>
            <a:pPr algn="ctr"/>
            <a:r>
              <a:rPr lang="en-US" sz="1400" b="1" i="1" dirty="0" err="1" smtClean="0">
                <a:latin typeface="Lucida Fax"/>
                <a:cs typeface="Lucida Fax"/>
              </a:rPr>
              <a:t>Natalus</a:t>
            </a:r>
            <a:r>
              <a:rPr lang="en-US" sz="1400" b="1" i="1" dirty="0" smtClean="0">
                <a:latin typeface="Lucida Fax"/>
                <a:cs typeface="Lucida Fax"/>
              </a:rPr>
              <a:t> </a:t>
            </a:r>
            <a:r>
              <a:rPr lang="en-US" sz="1400" b="1" i="1" dirty="0" err="1" smtClean="0">
                <a:latin typeface="Lucida Fax"/>
                <a:cs typeface="Lucida Fax"/>
              </a:rPr>
              <a:t>micropus</a:t>
            </a:r>
            <a:r>
              <a:rPr lang="en-US" sz="1400" b="1" dirty="0" smtClean="0">
                <a:latin typeface="Lucida Fax"/>
                <a:cs typeface="Lucida Fax"/>
              </a:rPr>
              <a:t> Dobson, 1880</a:t>
            </a:r>
          </a:p>
          <a:p>
            <a:pPr algn="ctr"/>
            <a:r>
              <a:rPr lang="en-US" sz="1400" dirty="0" smtClean="0">
                <a:latin typeface="Lucida Fax"/>
                <a:cs typeface="Lucida Fax"/>
              </a:rPr>
              <a:t>Jamaican Funnel-eared Bat</a:t>
            </a:r>
          </a:p>
          <a:p>
            <a:r>
              <a:rPr lang="en-US" sz="1400" u="sng" dirty="0" smtClean="0">
                <a:latin typeface="Lucida Fax"/>
                <a:cs typeface="Lucida Fax"/>
              </a:rPr>
              <a:t>Excerpt</a:t>
            </a:r>
            <a:r>
              <a:rPr lang="en-US" sz="1400" dirty="0" smtClean="0">
                <a:latin typeface="Lucida Fax"/>
                <a:cs typeface="Lucida Fax"/>
              </a:rPr>
              <a:t>: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The tip of the ear conch is rounded and the inner margin of the conch is convex so that it projects forward as far as the extremity of the muzzle.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The wing membrane is attached high up at the junction of the middle and lower thirds of the tibia.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The generic name </a:t>
            </a:r>
            <a:r>
              <a:rPr lang="en-US" sz="1400" i="1" dirty="0" err="1" smtClean="0">
                <a:latin typeface="Lucida Fax"/>
                <a:cs typeface="Lucida Fax"/>
              </a:rPr>
              <a:t>Natalus</a:t>
            </a:r>
            <a:r>
              <a:rPr lang="en-US" sz="1400" dirty="0" smtClean="0">
                <a:latin typeface="Lucida Fax"/>
                <a:cs typeface="Lucida Fax"/>
              </a:rPr>
              <a:t> is derived from a Latin word meaning “related to one’s birth.” The name was undoubtedly chosen because the bats of this genus are small and appear somewhat like a newborn even as adults. 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 </a:t>
            </a:r>
            <a:endParaRPr lang="en-US" sz="1800" dirty="0" smtClean="0">
              <a:latin typeface="Lucida Fax"/>
              <a:cs typeface="Lucida Fax"/>
            </a:endParaRPr>
          </a:p>
          <a:p>
            <a:endParaRPr lang="en-US" sz="1800" dirty="0">
              <a:latin typeface="Britannic Bold"/>
              <a:cs typeface="Britannic Bold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>
            <a:off x="0" y="4125991"/>
            <a:ext cx="96774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/>
                <a:cs typeface="Book Antiqua"/>
              </a:rPr>
              <a:t>M</a:t>
            </a:r>
            <a:r>
              <a:rPr lang="en-US" b="1" dirty="0" smtClean="0">
                <a:latin typeface="Book Antiqua"/>
                <a:cs typeface="Book Antiqua"/>
              </a:rPr>
              <a:t>AMMALIAN </a:t>
            </a:r>
            <a:r>
              <a:rPr lang="en-US" sz="2400" b="1" dirty="0" smtClean="0">
                <a:latin typeface="Book Antiqua"/>
                <a:cs typeface="Book Antiqua"/>
              </a:rPr>
              <a:t>S</a:t>
            </a:r>
            <a:r>
              <a:rPr lang="en-US" b="1" dirty="0" smtClean="0">
                <a:latin typeface="Book Antiqua"/>
                <a:cs typeface="Book Antiqua"/>
              </a:rPr>
              <a:t>PECIES  </a:t>
            </a:r>
            <a:r>
              <a:rPr lang="en-US" sz="1400" dirty="0" smtClean="0">
                <a:latin typeface="Book Antiqua"/>
                <a:cs typeface="Book Antiqua"/>
              </a:rPr>
              <a:t>No. 260</a:t>
            </a:r>
          </a:p>
          <a:p>
            <a:r>
              <a:rPr lang="en-US" dirty="0" err="1" smtClean="0">
                <a:latin typeface="Lucida Fax"/>
                <a:cs typeface="Lucida Fax"/>
              </a:rPr>
              <a:t>Macroderma</a:t>
            </a:r>
            <a:r>
              <a:rPr lang="en-US" dirty="0" smtClean="0">
                <a:latin typeface="Lucida Fax"/>
                <a:cs typeface="Lucida Fax"/>
              </a:rPr>
              <a:t> </a:t>
            </a:r>
            <a:r>
              <a:rPr lang="en-US" dirty="0" err="1" smtClean="0">
                <a:latin typeface="Lucida Fax"/>
                <a:cs typeface="Lucida Fax"/>
              </a:rPr>
              <a:t>gigas</a:t>
            </a:r>
            <a:r>
              <a:rPr lang="en-US" dirty="0" smtClean="0">
                <a:latin typeface="Lucida Fax"/>
                <a:cs typeface="Lucida Fax"/>
              </a:rPr>
              <a:t>.</a:t>
            </a:r>
            <a:r>
              <a:rPr lang="en-US" sz="1800" dirty="0" smtClean="0">
                <a:latin typeface="Lucida Fax"/>
                <a:cs typeface="Lucida Fax"/>
              </a:rPr>
              <a:t>  </a:t>
            </a:r>
            <a:r>
              <a:rPr lang="en-US" sz="1400" dirty="0" smtClean="0">
                <a:latin typeface="Lucida Fax"/>
                <a:cs typeface="Lucida Fax"/>
              </a:rPr>
              <a:t>By Wendy Starr Hudson and Don E. Wilson</a:t>
            </a:r>
            <a:endParaRPr lang="en-US" sz="1800" dirty="0" smtClean="0">
              <a:latin typeface="Lucida Fax"/>
              <a:cs typeface="Lucida Fax"/>
            </a:endParaRPr>
          </a:p>
          <a:p>
            <a:r>
              <a:rPr lang="en-US" sz="1400" dirty="0" smtClean="0">
                <a:latin typeface="Lucida Fax"/>
                <a:cs typeface="Lucida Fax"/>
              </a:rPr>
              <a:t>Published 16 June 1986 by The American Society of </a:t>
            </a:r>
            <a:r>
              <a:rPr lang="en-US" sz="1400" dirty="0" err="1" smtClean="0">
                <a:latin typeface="Lucida Fax"/>
                <a:cs typeface="Lucida Fax"/>
              </a:rPr>
              <a:t>Mammalogists</a:t>
            </a:r>
            <a:endParaRPr lang="en-US" sz="1400" dirty="0" smtClean="0">
              <a:latin typeface="Lucida Fax"/>
              <a:cs typeface="Lucida Fax"/>
            </a:endParaRPr>
          </a:p>
          <a:p>
            <a:endParaRPr lang="en-US" sz="1400" dirty="0" smtClean="0">
              <a:latin typeface="Lucida Fax"/>
              <a:cs typeface="Lucida Fax"/>
            </a:endParaRPr>
          </a:p>
          <a:p>
            <a:pPr algn="ctr"/>
            <a:r>
              <a:rPr lang="en-US" sz="1400" b="1" i="1" dirty="0" err="1" smtClean="0">
                <a:latin typeface="Lucida Fax"/>
                <a:cs typeface="Lucida Fax"/>
              </a:rPr>
              <a:t>Macroderma</a:t>
            </a:r>
            <a:r>
              <a:rPr lang="en-US" sz="1400" b="1" dirty="0" smtClean="0">
                <a:latin typeface="Lucida Fax"/>
                <a:cs typeface="Lucida Fax"/>
              </a:rPr>
              <a:t> Miller, 1906</a:t>
            </a:r>
          </a:p>
          <a:p>
            <a:pPr algn="ctr"/>
            <a:r>
              <a:rPr lang="en-US" sz="1400" dirty="0" smtClean="0">
                <a:latin typeface="Lucida Fax"/>
                <a:cs typeface="Lucida Fax"/>
              </a:rPr>
              <a:t>Ghost Bat</a:t>
            </a:r>
          </a:p>
          <a:p>
            <a:r>
              <a:rPr lang="en-US" sz="1400" u="sng" dirty="0" smtClean="0">
                <a:latin typeface="Lucida Fax"/>
                <a:cs typeface="Lucida Fax"/>
              </a:rPr>
              <a:t>Excerpt</a:t>
            </a:r>
            <a:r>
              <a:rPr lang="en-US" sz="1400" dirty="0" smtClean="0">
                <a:latin typeface="Lucida Fax"/>
                <a:cs typeface="Lucida Fax"/>
              </a:rPr>
              <a:t>: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The upper incisors are absent.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The posterior lobe of the tragus is </a:t>
            </a:r>
            <a:r>
              <a:rPr lang="en-US" sz="1400" dirty="0" err="1" smtClean="0">
                <a:latin typeface="Lucida Fax"/>
                <a:cs typeface="Lucida Fax"/>
              </a:rPr>
              <a:t>proportionatly</a:t>
            </a:r>
            <a:r>
              <a:rPr lang="en-US" sz="1400" dirty="0" smtClean="0">
                <a:latin typeface="Lucida Fax"/>
                <a:cs typeface="Lucida Fax"/>
              </a:rPr>
              <a:t> shorter…and the anterior lobe is much broader at the </a:t>
            </a:r>
            <a:r>
              <a:rPr lang="en-US" sz="1400" dirty="0" err="1" smtClean="0">
                <a:latin typeface="Lucida Fax"/>
                <a:cs typeface="Lucida Fax"/>
              </a:rPr>
              <a:t>mase</a:t>
            </a:r>
            <a:r>
              <a:rPr lang="en-US" sz="1400" dirty="0" smtClean="0">
                <a:latin typeface="Lucida Fax"/>
                <a:cs typeface="Lucida Fax"/>
              </a:rPr>
              <a:t>.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The tail consists of only two vertebrae hidden between the two </a:t>
            </a:r>
            <a:r>
              <a:rPr lang="en-US" sz="1400" dirty="0" err="1" smtClean="0">
                <a:latin typeface="Lucida Fax"/>
                <a:cs typeface="Lucida Fax"/>
              </a:rPr>
              <a:t>integumentary</a:t>
            </a:r>
            <a:r>
              <a:rPr lang="en-US" sz="1400" dirty="0" smtClean="0">
                <a:latin typeface="Lucida Fax"/>
                <a:cs typeface="Lucida Fax"/>
              </a:rPr>
              <a:t> layers of the large </a:t>
            </a:r>
            <a:r>
              <a:rPr lang="en-US" sz="1400" dirty="0" err="1" smtClean="0">
                <a:latin typeface="Lucida Fax"/>
                <a:cs typeface="Lucida Fax"/>
              </a:rPr>
              <a:t>interfemoral</a:t>
            </a:r>
            <a:r>
              <a:rPr lang="en-US" sz="1400" dirty="0" smtClean="0">
                <a:latin typeface="Lucida Fax"/>
                <a:cs typeface="Lucida Fax"/>
              </a:rPr>
              <a:t> membrane.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The long ears join along the midline for half the length of the inner margin.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The </a:t>
            </a:r>
            <a:r>
              <a:rPr lang="en-US" sz="1400" dirty="0" err="1" smtClean="0">
                <a:latin typeface="Lucida Fax"/>
                <a:cs typeface="Lucida Fax"/>
              </a:rPr>
              <a:t>noseleaf</a:t>
            </a:r>
            <a:r>
              <a:rPr lang="en-US" sz="1400" dirty="0" smtClean="0">
                <a:latin typeface="Lucida Fax"/>
                <a:cs typeface="Lucida Fax"/>
              </a:rPr>
              <a:t> is long and has convex sides and its anterior concave disk is large… </a:t>
            </a:r>
          </a:p>
          <a:p>
            <a:r>
              <a:rPr lang="en-US" sz="1400" dirty="0" smtClean="0">
                <a:latin typeface="Lucida Fax"/>
                <a:cs typeface="Lucida Fax"/>
              </a:rPr>
              <a:t> </a:t>
            </a:r>
            <a:endParaRPr lang="en-US" sz="1800" dirty="0" smtClean="0">
              <a:latin typeface="Lucida Fax"/>
              <a:cs typeface="Lucida Fax"/>
            </a:endParaRPr>
          </a:p>
          <a:p>
            <a:endParaRPr lang="en-US" sz="1800" dirty="0">
              <a:latin typeface="Britannic Bold"/>
              <a:cs typeface="Britannic Bold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>
            <a:off x="457200" y="403859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Photograph credits: </a:t>
            </a:r>
            <a:r>
              <a:rPr lang="en-US" sz="1200" dirty="0" err="1" smtClean="0"/>
              <a:t>www.geo.uu.nl</a:t>
            </a:r>
            <a:r>
              <a:rPr lang="en-US" sz="1200" dirty="0" smtClean="0"/>
              <a:t>; Phil Myers and Mammal Division, </a:t>
            </a:r>
            <a:r>
              <a:rPr lang="en-US" sz="1200" dirty="0"/>
              <a:t>Museum of Zoology, University of </a:t>
            </a:r>
            <a:r>
              <a:rPr lang="en-US" sz="1200" dirty="0" smtClean="0"/>
              <a:t>Michigan - The </a:t>
            </a:r>
            <a:r>
              <a:rPr lang="en-US" sz="1200" dirty="0"/>
              <a:t>Animal Diversity </a:t>
            </a:r>
            <a:r>
              <a:rPr lang="en-US" sz="1200" dirty="0" smtClean="0"/>
              <a:t>Web.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 rot="10800000">
            <a:off x="457200" y="2221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credit: Proceedings of the Zoological Society of London 1856, G.H. Ford</a:t>
            </a:r>
          </a:p>
          <a:p>
            <a:r>
              <a:rPr lang="en-US" sz="1200" dirty="0" smtClean="0"/>
              <a:t>Photograph credits: Phil Myers and Mammal Division, </a:t>
            </a:r>
            <a:r>
              <a:rPr lang="en-US" sz="1200" dirty="0"/>
              <a:t>Museum of Zoology, University of </a:t>
            </a:r>
            <a:r>
              <a:rPr lang="en-US" sz="1200" dirty="0" smtClean="0"/>
              <a:t>Michigan - The </a:t>
            </a:r>
            <a:r>
              <a:rPr lang="en-US" sz="1200" dirty="0"/>
              <a:t>Animal Diversity Web (online</a:t>
            </a:r>
            <a:r>
              <a:rPr lang="en-US" sz="1200" dirty="0" smtClean="0"/>
              <a:t>).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865258" y="3846512"/>
            <a:ext cx="3193142" cy="392588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5258" y="0"/>
            <a:ext cx="3193142" cy="3887788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886200"/>
            <a:ext cx="10058400" cy="1588"/>
          </a:xfrm>
          <a:prstGeom prst="line">
            <a:avLst/>
          </a:prstGeom>
          <a:ln>
            <a:solidFill>
              <a:schemeClr val="accent1">
                <a:alpha val="2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7000"/>
          </a:blip>
          <a:srcRect l="8333" t="7524" b="4075"/>
          <a:stretch>
            <a:fillRect/>
          </a:stretch>
        </p:blipFill>
        <p:spPr>
          <a:xfrm>
            <a:off x="304800" y="296549"/>
            <a:ext cx="3352801" cy="328485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-27000"/>
          </a:blip>
          <a:srcRect l="5085" r="5085" b="5788"/>
          <a:stretch>
            <a:fillRect/>
          </a:stretch>
        </p:blipFill>
        <p:spPr>
          <a:xfrm>
            <a:off x="152400" y="4191000"/>
            <a:ext cx="3581400" cy="329984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urodermaDe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1657350"/>
            <a:ext cx="2971800" cy="2228850"/>
          </a:xfrm>
          <a:prstGeom prst="rect">
            <a:avLst/>
          </a:prstGeom>
        </p:spPr>
      </p:pic>
      <p:pic>
        <p:nvPicPr>
          <p:cNvPr id="6" name="Picture 5" descr="desmodusdent.jpg"/>
          <p:cNvPicPr>
            <a:picLocks noChangeAspect="1"/>
          </p:cNvPicPr>
          <p:nvPr/>
        </p:nvPicPr>
        <p:blipFill>
          <a:blip r:embed="rId6"/>
          <a:srcRect t="16949"/>
          <a:stretch>
            <a:fillRect/>
          </a:stretch>
        </p:blipFill>
        <p:spPr>
          <a:xfrm>
            <a:off x="7010400" y="5867400"/>
            <a:ext cx="2997200" cy="1866900"/>
          </a:xfrm>
          <a:prstGeom prst="rect">
            <a:avLst/>
          </a:prstGeom>
        </p:spPr>
      </p:pic>
      <p:pic>
        <p:nvPicPr>
          <p:cNvPr id="7" name="Picture 6" descr="desmoduspremax.jpg"/>
          <p:cNvPicPr>
            <a:picLocks noChangeAspect="1"/>
          </p:cNvPicPr>
          <p:nvPr/>
        </p:nvPicPr>
        <p:blipFill>
          <a:blip r:embed="rId7"/>
          <a:srcRect t="16667" b="13333"/>
          <a:stretch>
            <a:fillRect/>
          </a:stretch>
        </p:blipFill>
        <p:spPr>
          <a:xfrm>
            <a:off x="6865258" y="3962400"/>
            <a:ext cx="3193142" cy="1676400"/>
          </a:xfrm>
          <a:prstGeom prst="rect">
            <a:avLst/>
          </a:prstGeom>
        </p:spPr>
      </p:pic>
      <p:pic>
        <p:nvPicPr>
          <p:cNvPr id="8" name="Picture 7" descr="phylloPremax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2800" y="0"/>
            <a:ext cx="2794000" cy="2095500"/>
          </a:xfrm>
          <a:prstGeom prst="rect">
            <a:avLst/>
          </a:prstGeom>
        </p:spPr>
      </p:pic>
      <p:pic>
        <p:nvPicPr>
          <p:cNvPr id="14" name="Picture 13" descr="medium-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2705" y="4216400"/>
            <a:ext cx="2842895" cy="1879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810000" y="6477000"/>
            <a:ext cx="2857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 smtClean="0">
                <a:latin typeface="Book Antiqua"/>
                <a:cs typeface="Book Antiqua"/>
              </a:rPr>
              <a:t>Phyllostomidae</a:t>
            </a:r>
          </a:p>
          <a:p>
            <a:pPr algn="ctr"/>
            <a:r>
              <a:rPr lang="en-US" sz="1800" b="1" i="1" cap="all" dirty="0" smtClean="0">
                <a:latin typeface="Book Antiqua"/>
                <a:cs typeface="Book Antiqua"/>
              </a:rPr>
              <a:t>Sub-family </a:t>
            </a:r>
            <a:r>
              <a:rPr lang="en-US" sz="1800" b="1" i="1" cap="all" dirty="0" err="1" smtClean="0">
                <a:latin typeface="Book Antiqua"/>
                <a:cs typeface="Book Antiqua"/>
              </a:rPr>
              <a:t>desmodontinae</a:t>
            </a:r>
            <a:endParaRPr lang="en-US" sz="1800" b="1" i="1" cap="all" dirty="0">
              <a:latin typeface="Book Antiqua"/>
              <a:cs typeface="Book Antiqu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8100" y="2743200"/>
            <a:ext cx="2857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 smtClean="0">
                <a:latin typeface="Book Antiqua"/>
                <a:cs typeface="Book Antiqua"/>
              </a:rPr>
              <a:t>Phyllostomidae</a:t>
            </a:r>
          </a:p>
          <a:p>
            <a:pPr algn="ctr"/>
            <a:r>
              <a:rPr lang="en-US" sz="1800" b="1" i="1" cap="all" dirty="0" smtClean="0">
                <a:latin typeface="Book Antiqua"/>
                <a:cs typeface="Book Antiqua"/>
              </a:rPr>
              <a:t>Sub-family </a:t>
            </a:r>
            <a:r>
              <a:rPr lang="en-US" sz="1800" b="1" i="1" cap="all" dirty="0" err="1" smtClean="0">
                <a:latin typeface="Book Antiqua"/>
                <a:cs typeface="Book Antiqua"/>
              </a:rPr>
              <a:t>stenodermatinae</a:t>
            </a:r>
            <a:endParaRPr lang="en-US" sz="1800" b="1" i="1" cap="all" dirty="0">
              <a:latin typeface="Book Antiqua"/>
              <a:cs typeface="Book Antiqua"/>
            </a:endParaRPr>
          </a:p>
        </p:txBody>
      </p:sp>
      <p:pic>
        <p:nvPicPr>
          <p:cNvPr id="18" name="Picture 17" descr="large-3.jpg"/>
          <p:cNvPicPr>
            <a:picLocks noChangeAspect="1"/>
          </p:cNvPicPr>
          <p:nvPr/>
        </p:nvPicPr>
        <p:blipFill>
          <a:blip r:embed="rId10"/>
          <a:srcRect l="16630" r="11308" b="25590"/>
          <a:stretch>
            <a:fillRect/>
          </a:stretch>
        </p:blipFill>
        <p:spPr>
          <a:xfrm>
            <a:off x="3809144" y="525149"/>
            <a:ext cx="2896456" cy="198945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11136</TotalTime>
  <Words>1986</Words>
  <Application>Microsoft Office PowerPoint</Application>
  <PresentationFormat>Custom</PresentationFormat>
  <Paragraphs>208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Bridgewater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 Armour</dc:creator>
  <cp:lastModifiedBy>Maria T. Armour</cp:lastModifiedBy>
  <cp:revision>141</cp:revision>
  <cp:lastPrinted>2012-10-14T17:01:11Z</cp:lastPrinted>
  <dcterms:created xsi:type="dcterms:W3CDTF">2012-10-07T18:43:58Z</dcterms:created>
  <dcterms:modified xsi:type="dcterms:W3CDTF">2012-10-15T13:31:23Z</dcterms:modified>
</cp:coreProperties>
</file>