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91" r:id="rId2"/>
    <p:sldId id="286" r:id="rId3"/>
    <p:sldId id="259" r:id="rId4"/>
    <p:sldId id="287" r:id="rId5"/>
    <p:sldId id="261" r:id="rId6"/>
    <p:sldId id="275" r:id="rId7"/>
    <p:sldId id="276" r:id="rId8"/>
    <p:sldId id="262" r:id="rId9"/>
    <p:sldId id="296" r:id="rId10"/>
    <p:sldId id="277" r:id="rId11"/>
    <p:sldId id="267" r:id="rId12"/>
    <p:sldId id="279" r:id="rId13"/>
    <p:sldId id="280" r:id="rId14"/>
    <p:sldId id="281" r:id="rId15"/>
    <p:sldId id="297" r:id="rId16"/>
    <p:sldId id="298" r:id="rId17"/>
    <p:sldId id="299" r:id="rId18"/>
    <p:sldId id="300" r:id="rId19"/>
    <p:sldId id="269" r:id="rId20"/>
    <p:sldId id="270" r:id="rId21"/>
    <p:sldId id="292" r:id="rId22"/>
    <p:sldId id="285" r:id="rId23"/>
    <p:sldId id="294" r:id="rId24"/>
    <p:sldId id="289" r:id="rId25"/>
    <p:sldId id="295" r:id="rId26"/>
    <p:sldId id="29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51"/>
    <p:restoredTop sz="60971" autoAdjust="0"/>
  </p:normalViewPr>
  <p:slideViewPr>
    <p:cSldViewPr>
      <p:cViewPr varScale="1">
        <p:scale>
          <a:sx n="50" d="100"/>
          <a:sy n="50" d="100"/>
        </p:scale>
        <p:origin x="2776"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A100D2-1D88-4BEB-9DA9-B4A5BAED7103}" type="datetimeFigureOut">
              <a:rPr lang="en-US" smtClean="0"/>
              <a:pPr/>
              <a:t>6/18/18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B646A3-99EB-41F4-AF2F-3B6881836BDE}" type="slidenum">
              <a:rPr lang="en-US" smtClean="0"/>
              <a:pPr/>
              <a:t>‹#›</a:t>
            </a:fld>
            <a:endParaRPr lang="en-US"/>
          </a:p>
        </p:txBody>
      </p:sp>
    </p:spTree>
    <p:extLst>
      <p:ext uri="{BB962C8B-B14F-4D97-AF65-F5344CB8AC3E}">
        <p14:creationId xmlns:p14="http://schemas.microsoft.com/office/powerpoint/2010/main" val="1460431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646A3-99EB-41F4-AF2F-3B6881836BDE}" type="slidenum">
              <a:rPr lang="en-US" smtClean="0"/>
              <a:pPr/>
              <a:t>1</a:t>
            </a:fld>
            <a:endParaRPr lang="en-US"/>
          </a:p>
        </p:txBody>
      </p:sp>
    </p:spTree>
    <p:extLst>
      <p:ext uri="{BB962C8B-B14F-4D97-AF65-F5344CB8AC3E}">
        <p14:creationId xmlns:p14="http://schemas.microsoft.com/office/powerpoint/2010/main" val="245893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646A3-99EB-41F4-AF2F-3B6881836BDE}" type="slidenum">
              <a:rPr lang="en-US" smtClean="0"/>
              <a:pPr/>
              <a:t>10</a:t>
            </a:fld>
            <a:endParaRPr lang="en-US"/>
          </a:p>
        </p:txBody>
      </p:sp>
    </p:spTree>
    <p:extLst>
      <p:ext uri="{BB962C8B-B14F-4D97-AF65-F5344CB8AC3E}">
        <p14:creationId xmlns:p14="http://schemas.microsoft.com/office/powerpoint/2010/main" val="1477014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applies to both data sheets and spreadsheets (data files) (since the two are so closely connected). These</a:t>
            </a:r>
            <a:r>
              <a:rPr lang="en-US" baseline="0" dirty="0"/>
              <a:t> key points help make the data machine readable and also easier for humans to understand. </a:t>
            </a:r>
            <a:endParaRPr lang="en-US" dirty="0"/>
          </a:p>
        </p:txBody>
      </p:sp>
      <p:sp>
        <p:nvSpPr>
          <p:cNvPr id="4" name="Slide Number Placeholder 3"/>
          <p:cNvSpPr>
            <a:spLocks noGrp="1"/>
          </p:cNvSpPr>
          <p:nvPr>
            <p:ph type="sldNum" sz="quarter" idx="10"/>
          </p:nvPr>
        </p:nvSpPr>
        <p:spPr/>
        <p:txBody>
          <a:bodyPr/>
          <a:lstStyle/>
          <a:p>
            <a:fld id="{70B646A3-99EB-41F4-AF2F-3B6881836BDE}" type="slidenum">
              <a:rPr lang="en-US" smtClean="0"/>
              <a:pPr/>
              <a:t>11</a:t>
            </a:fld>
            <a:endParaRPr lang="en-US"/>
          </a:p>
        </p:txBody>
      </p:sp>
    </p:spTree>
    <p:extLst>
      <p:ext uri="{BB962C8B-B14F-4D97-AF65-F5344CB8AC3E}">
        <p14:creationId xmlns:p14="http://schemas.microsoft.com/office/powerpoint/2010/main" val="1156093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646A3-99EB-41F4-AF2F-3B6881836BDE}" type="slidenum">
              <a:rPr lang="en-US" smtClean="0"/>
              <a:pPr/>
              <a:t>12</a:t>
            </a:fld>
            <a:endParaRPr lang="en-US"/>
          </a:p>
        </p:txBody>
      </p:sp>
    </p:spTree>
    <p:extLst>
      <p:ext uri="{BB962C8B-B14F-4D97-AF65-F5344CB8AC3E}">
        <p14:creationId xmlns:p14="http://schemas.microsoft.com/office/powerpoint/2010/main" val="1529265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 ways to record date</a:t>
            </a:r>
            <a:r>
              <a:rPr lang="en-US" baseline="0" dirty="0"/>
              <a:t> and time together include the ISO8601 in which a T separates the data and time when the two are written together.   https://</a:t>
            </a:r>
            <a:r>
              <a:rPr lang="en-US" baseline="0" dirty="0" err="1"/>
              <a:t>en.wikipedia.org</a:t>
            </a:r>
            <a:r>
              <a:rPr lang="en-US" baseline="0" dirty="0"/>
              <a:t>/wiki/ISO_8601#Combined_date_and_time_representations</a:t>
            </a:r>
          </a:p>
          <a:p>
            <a:endParaRPr lang="en-US" baseline="0" dirty="0"/>
          </a:p>
          <a:p>
            <a:r>
              <a:rPr lang="en-US" baseline="0" dirty="0"/>
              <a:t>Therefore, 6:18pm on December 7, 1941 would be written as 1941-12-07T18:18:00. </a:t>
            </a:r>
          </a:p>
          <a:p>
            <a:endParaRPr lang="en-US" baseline="0" dirty="0"/>
          </a:p>
          <a:p>
            <a:r>
              <a:rPr lang="en-US" baseline="0" dirty="0"/>
              <a:t>Time Zones: At the start of a project you must decide if you will record you data in local time (easier if working in a single area) or in UTC (Coordinated Universal Time, aka Greenwich Mean Time; better if making comparisons across large spatial scales). You can signify a date/time is in UTC by adding a Z at the end of the date/time: 1941-12-07T18:18:00Z . Must include your time keeping methods in your metadata.  </a:t>
            </a:r>
          </a:p>
          <a:p>
            <a:endParaRPr lang="en-US" baseline="0" dirty="0"/>
          </a:p>
          <a:p>
            <a:r>
              <a:rPr lang="en-US" b="1" baseline="0" dirty="0"/>
              <a:t>Activity: </a:t>
            </a:r>
            <a:r>
              <a:rPr lang="en-US" baseline="0" dirty="0"/>
              <a:t>Take a second to write down/think about your birthday as a combined date &amp; time. If you don’t know what time you were born pick a time for this exercise. (After 30 seconds) Okay share it with your neighbor.  </a:t>
            </a:r>
          </a:p>
        </p:txBody>
      </p:sp>
      <p:sp>
        <p:nvSpPr>
          <p:cNvPr id="4" name="Slide Number Placeholder 3"/>
          <p:cNvSpPr>
            <a:spLocks noGrp="1"/>
          </p:cNvSpPr>
          <p:nvPr>
            <p:ph type="sldNum" sz="quarter" idx="10"/>
          </p:nvPr>
        </p:nvSpPr>
        <p:spPr/>
        <p:txBody>
          <a:bodyPr/>
          <a:lstStyle/>
          <a:p>
            <a:fld id="{70B646A3-99EB-41F4-AF2F-3B6881836BDE}" type="slidenum">
              <a:rPr lang="en-US" smtClean="0"/>
              <a:pPr/>
              <a:t>13</a:t>
            </a:fld>
            <a:endParaRPr lang="en-US"/>
          </a:p>
        </p:txBody>
      </p:sp>
    </p:spTree>
    <p:extLst>
      <p:ext uri="{BB962C8B-B14F-4D97-AF65-F5344CB8AC3E}">
        <p14:creationId xmlns:p14="http://schemas.microsoft.com/office/powerpoint/2010/main" val="335926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646A3-99EB-41F4-AF2F-3B6881836BDE}" type="slidenum">
              <a:rPr lang="en-US" smtClean="0"/>
              <a:pPr/>
              <a:t>14</a:t>
            </a:fld>
            <a:endParaRPr lang="en-US"/>
          </a:p>
        </p:txBody>
      </p:sp>
    </p:spTree>
    <p:extLst>
      <p:ext uri="{BB962C8B-B14F-4D97-AF65-F5344CB8AC3E}">
        <p14:creationId xmlns:p14="http://schemas.microsoft.com/office/powerpoint/2010/main" val="1147027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a:t>
            </a:r>
            <a:r>
              <a:rPr lang="en-US" baseline="0" dirty="0"/>
              <a:t> better – raw data files and then all cleaning in a scripted analysis.  </a:t>
            </a:r>
            <a:endParaRPr lang="en-US" dirty="0"/>
          </a:p>
        </p:txBody>
      </p:sp>
      <p:sp>
        <p:nvSpPr>
          <p:cNvPr id="4" name="Slide Number Placeholder 3"/>
          <p:cNvSpPr>
            <a:spLocks noGrp="1"/>
          </p:cNvSpPr>
          <p:nvPr>
            <p:ph type="sldNum" sz="quarter" idx="10"/>
          </p:nvPr>
        </p:nvSpPr>
        <p:spPr/>
        <p:txBody>
          <a:bodyPr/>
          <a:lstStyle/>
          <a:p>
            <a:fld id="{70B646A3-99EB-41F4-AF2F-3B6881836BDE}" type="slidenum">
              <a:rPr lang="en-US" smtClean="0"/>
              <a:pPr/>
              <a:t>15</a:t>
            </a:fld>
            <a:endParaRPr lang="en-US"/>
          </a:p>
        </p:txBody>
      </p:sp>
    </p:spTree>
    <p:extLst>
      <p:ext uri="{BB962C8B-B14F-4D97-AF65-F5344CB8AC3E}">
        <p14:creationId xmlns:p14="http://schemas.microsoft.com/office/powerpoint/2010/main" val="2106107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646A3-99EB-41F4-AF2F-3B6881836BDE}" type="slidenum">
              <a:rPr lang="en-US" smtClean="0"/>
              <a:pPr/>
              <a:t>16</a:t>
            </a:fld>
            <a:endParaRPr lang="en-US"/>
          </a:p>
        </p:txBody>
      </p:sp>
    </p:spTree>
    <p:extLst>
      <p:ext uri="{BB962C8B-B14F-4D97-AF65-F5344CB8AC3E}">
        <p14:creationId xmlns:p14="http://schemas.microsoft.com/office/powerpoint/2010/main" val="1749681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646A3-99EB-41F4-AF2F-3B6881836BDE}" type="slidenum">
              <a:rPr lang="en-US" smtClean="0"/>
              <a:pPr/>
              <a:t>17</a:t>
            </a:fld>
            <a:endParaRPr lang="en-US"/>
          </a:p>
        </p:txBody>
      </p:sp>
    </p:spTree>
    <p:extLst>
      <p:ext uri="{BB962C8B-B14F-4D97-AF65-F5344CB8AC3E}">
        <p14:creationId xmlns:p14="http://schemas.microsoft.com/office/powerpoint/2010/main" val="1205485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a:t>
            </a:r>
            <a:r>
              <a:rPr lang="en-US" baseline="0" dirty="0"/>
              <a:t> Note: Borer et al.  Also adds the need for using relational databased for complex data.  We don’t discuss this here.  </a:t>
            </a:r>
            <a:endParaRPr lang="en-US" dirty="0"/>
          </a:p>
        </p:txBody>
      </p:sp>
      <p:sp>
        <p:nvSpPr>
          <p:cNvPr id="4" name="Slide Number Placeholder 3"/>
          <p:cNvSpPr>
            <a:spLocks noGrp="1"/>
          </p:cNvSpPr>
          <p:nvPr>
            <p:ph type="sldNum" sz="quarter" idx="10"/>
          </p:nvPr>
        </p:nvSpPr>
        <p:spPr/>
        <p:txBody>
          <a:bodyPr/>
          <a:lstStyle/>
          <a:p>
            <a:fld id="{70B646A3-99EB-41F4-AF2F-3B6881836BDE}" type="slidenum">
              <a:rPr lang="en-US" smtClean="0"/>
              <a:pPr/>
              <a:t>18</a:t>
            </a:fld>
            <a:endParaRPr lang="en-US"/>
          </a:p>
        </p:txBody>
      </p:sp>
    </p:spTree>
    <p:extLst>
      <p:ext uri="{BB962C8B-B14F-4D97-AF65-F5344CB8AC3E}">
        <p14:creationId xmlns:p14="http://schemas.microsoft.com/office/powerpoint/2010/main" val="2099616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z="1200" dirty="0">
                <a:latin typeface="Times New Roman" charset="0"/>
                <a:ea typeface="ＭＳ Ｐゴシック" pitchFamily="34" charset="-128"/>
              </a:rPr>
              <a:t>Metadata are data about data. They describes the content, quality, condition, and other characteristics of a dataset.  </a:t>
            </a:r>
          </a:p>
          <a:p>
            <a:pPr eaLnBrk="1" hangingPunct="1"/>
            <a:endParaRPr lang="en-US" sz="1200" dirty="0">
              <a:latin typeface="Times New Roman" charset="0"/>
              <a:ea typeface="ＭＳ Ｐゴシック" pitchFamily="34" charset="-128"/>
            </a:endParaRPr>
          </a:p>
          <a:p>
            <a:pPr eaLnBrk="1" hangingPunct="1"/>
            <a:r>
              <a:rPr lang="en-US" sz="1200" dirty="0">
                <a:latin typeface="Times New Roman" charset="0"/>
                <a:ea typeface="ＭＳ Ｐゴシック" pitchFamily="34" charset="-128"/>
              </a:rPr>
              <a:t>Metadata records answer questions such as:</a:t>
            </a:r>
          </a:p>
          <a:p>
            <a:pPr eaLnBrk="1" hangingPunct="1"/>
            <a:r>
              <a:rPr lang="en-US" sz="1200" dirty="0">
                <a:latin typeface="Times New Roman" charset="0"/>
                <a:ea typeface="ＭＳ Ｐゴシック" pitchFamily="34" charset="-128"/>
              </a:rPr>
              <a:t>	Why was the data set created?</a:t>
            </a:r>
          </a:p>
          <a:p>
            <a:pPr eaLnBrk="1" hangingPunct="1"/>
            <a:r>
              <a:rPr lang="en-US" sz="1200" dirty="0">
                <a:latin typeface="Times New Roman" charset="0"/>
                <a:ea typeface="ＭＳ Ｐゴシック" pitchFamily="34" charset="-128"/>
              </a:rPr>
              <a:t>	What processes were</a:t>
            </a:r>
            <a:r>
              <a:rPr lang="en-US" sz="1200" baseline="0" dirty="0">
                <a:latin typeface="Times New Roman" charset="0"/>
                <a:ea typeface="ＭＳ Ｐゴシック" pitchFamily="34" charset="-128"/>
              </a:rPr>
              <a:t> used to create the data set?</a:t>
            </a:r>
            <a:endParaRPr lang="en-US" sz="1200" dirty="0">
              <a:latin typeface="Times New Roman" charset="0"/>
              <a:ea typeface="ＭＳ Ｐゴシック" pitchFamily="34" charset="-128"/>
            </a:endParaRPr>
          </a:p>
          <a:p>
            <a:pPr eaLnBrk="1" hangingPunct="1"/>
            <a:r>
              <a:rPr lang="en-US" sz="1200" dirty="0">
                <a:latin typeface="Times New Roman" charset="0"/>
                <a:ea typeface="ＭＳ Ｐゴシック" pitchFamily="34" charset="-128"/>
              </a:rPr>
              <a:t>	What geographic projection are spatial data in?</a:t>
            </a:r>
          </a:p>
          <a:p>
            <a:pPr eaLnBrk="1" hangingPunct="1"/>
            <a:r>
              <a:rPr lang="en-US" sz="1200" dirty="0">
                <a:latin typeface="Times New Roman" charset="0"/>
                <a:ea typeface="ＭＳ Ｐゴシック" pitchFamily="34" charset="-128"/>
              </a:rPr>
              <a:t>	When was the data set last updated?</a:t>
            </a:r>
          </a:p>
          <a:p>
            <a:pPr eaLnBrk="1" hangingPunct="1"/>
            <a:r>
              <a:rPr lang="en-US" sz="1200" dirty="0">
                <a:latin typeface="Times New Roman" charset="0"/>
                <a:ea typeface="ＭＳ Ｐゴシック" pitchFamily="34" charset="-128"/>
              </a:rPr>
              <a:t>	Who created the data?</a:t>
            </a:r>
          </a:p>
          <a:p>
            <a:pPr eaLnBrk="1" hangingPunct="1"/>
            <a:r>
              <a:rPr lang="en-US" sz="1200" dirty="0">
                <a:latin typeface="Times New Roman" charset="0"/>
                <a:ea typeface="ＭＳ Ｐゴシック" pitchFamily="34" charset="-128"/>
              </a:rPr>
              <a:t>	What scale was used?</a:t>
            </a:r>
          </a:p>
          <a:p>
            <a:pPr eaLnBrk="1" hangingPunct="1"/>
            <a:r>
              <a:rPr lang="en-US" sz="1200" dirty="0">
                <a:latin typeface="Times New Roman" charset="0"/>
                <a:ea typeface="ＭＳ Ｐゴシック" pitchFamily="34" charset="-128"/>
              </a:rPr>
              <a:t>	What fields are in the table?</a:t>
            </a:r>
          </a:p>
          <a:p>
            <a:pPr eaLnBrk="1" hangingPunct="1"/>
            <a:r>
              <a:rPr lang="en-US" sz="1200" dirty="0">
                <a:latin typeface="Times New Roman" charset="0"/>
                <a:ea typeface="ＭＳ Ｐゴシック" pitchFamily="34" charset="-128"/>
              </a:rPr>
              <a:t>	What do the values in those fields mean?</a:t>
            </a:r>
          </a:p>
          <a:p>
            <a:pPr eaLnBrk="1" hangingPunct="1"/>
            <a:r>
              <a:rPr lang="en-US" sz="1200" dirty="0">
                <a:latin typeface="Times New Roman" charset="0"/>
                <a:ea typeface="ＭＳ Ｐゴシック" pitchFamily="34" charset="-128"/>
              </a:rPr>
              <a:t>	Who do I contact about getting more information about the data?</a:t>
            </a:r>
          </a:p>
          <a:p>
            <a:pPr eaLnBrk="1" hangingPunct="1"/>
            <a:r>
              <a:rPr lang="en-US" sz="1200" dirty="0">
                <a:latin typeface="Times New Roman" charset="0"/>
                <a:ea typeface="ＭＳ Ｐゴシック" pitchFamily="34" charset="-128"/>
              </a:rPr>
              <a:t>	How do I obtain a copy of the data?</a:t>
            </a:r>
          </a:p>
          <a:p>
            <a:pPr eaLnBrk="1" hangingPunct="1"/>
            <a:r>
              <a:rPr lang="en-US" sz="1200" dirty="0">
                <a:latin typeface="Times New Roman" charset="0"/>
                <a:ea typeface="ＭＳ Ｐゴシック" pitchFamily="34" charset="-128"/>
              </a:rPr>
              <a:t>	Do the data cost anything?</a:t>
            </a:r>
          </a:p>
          <a:p>
            <a:pPr eaLnBrk="1" hangingPunct="1"/>
            <a:r>
              <a:rPr lang="en-US" sz="1200" dirty="0">
                <a:latin typeface="Times New Roman" charset="0"/>
                <a:ea typeface="ＭＳ Ｐゴシック" pitchFamily="34" charset="-128"/>
              </a:rPr>
              <a:t>	Are there any limitations to the data?</a:t>
            </a:r>
          </a:p>
          <a:p>
            <a:pPr eaLnBrk="1" hangingPunct="1"/>
            <a:endParaRPr lang="en-US" sz="1200" dirty="0">
              <a:latin typeface="Times New Roman" charset="0"/>
              <a:ea typeface="ＭＳ Ｐゴシック" pitchFamily="34" charset="-128"/>
            </a:endParaRPr>
          </a:p>
          <a:p>
            <a:pPr eaLnBrk="1" hangingPunct="1"/>
            <a:r>
              <a:rPr lang="en-US" sz="1200" dirty="0">
                <a:latin typeface="Times New Roman" charset="0"/>
                <a:ea typeface="ＭＳ Ｐゴシック" pitchFamily="34" charset="-128"/>
              </a:rPr>
              <a:t>Metadata are valuable tools. Metadata records preserve the usefulness of data over time by detailing methods for data collection and data set creation. Metadata greatly minimize duplication of effort in the collection of expensive data and fosters the sharing of digital data resources. </a:t>
            </a:r>
            <a:endParaRPr lang="en-US" sz="1800" dirty="0">
              <a:latin typeface="Times New Roman" charset="0"/>
              <a:ea typeface="ＭＳ Ｐゴシック" pitchFamily="34"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19</a:t>
            </a:fld>
            <a:endParaRPr lang="en-US">
              <a:latin typeface="Calibri" pitchFamily="34" charset="0"/>
              <a:ea typeface="ＭＳ Ｐゴシック" pitchFamily="34" charset="-128"/>
            </a:endParaRPr>
          </a:p>
        </p:txBody>
      </p:sp>
    </p:spTree>
    <p:extLst>
      <p:ext uri="{BB962C8B-B14F-4D97-AF65-F5344CB8AC3E}">
        <p14:creationId xmlns:p14="http://schemas.microsoft.com/office/powerpoint/2010/main" val="1333327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management encompasses</a:t>
            </a:r>
            <a:r>
              <a:rPr lang="en-US" baseline="0" dirty="0"/>
              <a:t> everything about how the data are collected, processed, stored, and archived.  Data management procedures and practices should be an integral part of any research project planning and should be in place prior to any data being collected.  </a:t>
            </a:r>
            <a:br>
              <a:rPr lang="en-US" baseline="0" dirty="0"/>
            </a:br>
            <a:r>
              <a:rPr lang="en-US" baseline="0" dirty="0"/>
              <a:t>Today we’ll cover four basic steps:</a:t>
            </a:r>
          </a:p>
          <a:p>
            <a:pPr marL="228600" indent="-228600">
              <a:buAutoNum type="arabicParenR"/>
            </a:pPr>
            <a:r>
              <a:rPr lang="en-US" baseline="0" dirty="0"/>
              <a:t>Data collection on field data sheets</a:t>
            </a:r>
          </a:p>
          <a:p>
            <a:pPr marL="228600" indent="-228600">
              <a:buAutoNum type="arabicParenR"/>
            </a:pPr>
            <a:r>
              <a:rPr lang="en-US" baseline="0" dirty="0"/>
              <a:t>Data transcription to spreadsheets</a:t>
            </a:r>
          </a:p>
          <a:p>
            <a:pPr marL="228600" indent="-228600">
              <a:buAutoNum type="arabicParenR"/>
            </a:pPr>
            <a:r>
              <a:rPr lang="en-US" baseline="0" dirty="0"/>
              <a:t>Metadata creation and storage</a:t>
            </a:r>
          </a:p>
          <a:p>
            <a:pPr marL="228600" indent="-228600">
              <a:buAutoNum type="arabicParenR"/>
            </a:pPr>
            <a:r>
              <a:rPr lang="en-US" baseline="0" dirty="0"/>
              <a:t>Data analysis and use of spreadsheets </a:t>
            </a:r>
          </a:p>
          <a:p>
            <a:pPr marL="228600" indent="-228600">
              <a:buAutoNum type="arabicParenR"/>
            </a:pPr>
            <a:endParaRPr lang="en-US" baseline="0" dirty="0"/>
          </a:p>
          <a:p>
            <a:pPr marL="0" indent="0">
              <a:buNone/>
            </a:pPr>
            <a:r>
              <a:rPr lang="en-US" baseline="0" dirty="0"/>
              <a:t>However, it is important to realize that there is far more to data management than just these steps.  </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70B646A3-99EB-41F4-AF2F-3B6881836BDE}" type="slidenum">
              <a:rPr lang="en-US" smtClean="0"/>
              <a:pPr/>
              <a:t>2</a:t>
            </a:fld>
            <a:endParaRPr lang="en-US"/>
          </a:p>
        </p:txBody>
      </p:sp>
    </p:spTree>
    <p:extLst>
      <p:ext uri="{BB962C8B-B14F-4D97-AF65-F5344CB8AC3E}">
        <p14:creationId xmlns:p14="http://schemas.microsoft.com/office/powerpoint/2010/main" val="799858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Faculty note:  The look of the data portal is likely to change.  If there has been a significant change you may want to replace the image here. (image current March 2018). </a:t>
            </a:r>
          </a:p>
        </p:txBody>
      </p:sp>
      <p:sp>
        <p:nvSpPr>
          <p:cNvPr id="4" name="Slide Number Placeholder 3"/>
          <p:cNvSpPr>
            <a:spLocks noGrp="1"/>
          </p:cNvSpPr>
          <p:nvPr>
            <p:ph type="sldNum" sz="quarter" idx="10"/>
          </p:nvPr>
        </p:nvSpPr>
        <p:spPr/>
        <p:txBody>
          <a:bodyPr/>
          <a:lstStyle/>
          <a:p>
            <a:fld id="{70B646A3-99EB-41F4-AF2F-3B6881836BDE}" type="slidenum">
              <a:rPr lang="en-US" smtClean="0"/>
              <a:pPr/>
              <a:t>22</a:t>
            </a:fld>
            <a:endParaRPr lang="en-US"/>
          </a:p>
        </p:txBody>
      </p:sp>
    </p:spTree>
    <p:extLst>
      <p:ext uri="{BB962C8B-B14F-4D97-AF65-F5344CB8AC3E}">
        <p14:creationId xmlns:p14="http://schemas.microsoft.com/office/powerpoint/2010/main" val="2586060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this video is not exactly how NEON conducts their</a:t>
            </a:r>
            <a:r>
              <a:rPr lang="en-US" baseline="0" dirty="0"/>
              <a:t> small mammal trapping protocols but gives a good sense of why small mammal trapping is done and shows some techniques.  </a:t>
            </a:r>
          </a:p>
          <a:p>
            <a:r>
              <a:rPr lang="en-US" sz="1200" b="0" i="0" u="none" strike="noStrike" kern="1200" dirty="0">
                <a:solidFill>
                  <a:schemeClr val="tx1"/>
                </a:solidFill>
                <a:effectLst/>
                <a:latin typeface="+mn-lt"/>
                <a:ea typeface="+mn-ea"/>
                <a:cs typeface="+mn-cs"/>
              </a:rPr>
              <a:t>Instructor Note: 1:32 - 2:30 highlights small mammal trapping/handling techniques</a:t>
            </a:r>
            <a:endParaRPr lang="en-US" baseline="0" dirty="0"/>
          </a:p>
          <a:p>
            <a:endParaRPr lang="en-US" baseline="0" dirty="0"/>
          </a:p>
          <a:p>
            <a:endParaRPr lang="en-US" baseline="0" dirty="0"/>
          </a:p>
          <a:p>
            <a:r>
              <a:rPr lang="en-US" baseline="0" dirty="0"/>
              <a:t>Instructor Note:  Other, better videos may become available, however screen them carefully before use.  Many that are available currently show poor mammal handling &amp; safety protocols.  </a:t>
            </a:r>
            <a:endParaRPr lang="en-US" dirty="0"/>
          </a:p>
        </p:txBody>
      </p:sp>
      <p:sp>
        <p:nvSpPr>
          <p:cNvPr id="4" name="Slide Number Placeholder 3"/>
          <p:cNvSpPr>
            <a:spLocks noGrp="1"/>
          </p:cNvSpPr>
          <p:nvPr>
            <p:ph type="sldNum" sz="quarter" idx="10"/>
          </p:nvPr>
        </p:nvSpPr>
        <p:spPr/>
        <p:txBody>
          <a:bodyPr/>
          <a:lstStyle/>
          <a:p>
            <a:fld id="{70B646A3-99EB-41F4-AF2F-3B6881836BDE}" type="slidenum">
              <a:rPr lang="en-US" smtClean="0"/>
              <a:pPr/>
              <a:t>23</a:t>
            </a:fld>
            <a:endParaRPr lang="en-US"/>
          </a:p>
        </p:txBody>
      </p:sp>
    </p:spTree>
    <p:extLst>
      <p:ext uri="{BB962C8B-B14F-4D97-AF65-F5344CB8AC3E}">
        <p14:creationId xmlns:p14="http://schemas.microsoft.com/office/powerpoint/2010/main" val="1398992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B646A3-99EB-41F4-AF2F-3B6881836BDE}" type="slidenum">
              <a:rPr lang="en-US" smtClean="0"/>
              <a:pPr/>
              <a:t>26</a:t>
            </a:fld>
            <a:endParaRPr lang="en-US"/>
          </a:p>
        </p:txBody>
      </p:sp>
    </p:spTree>
    <p:extLst>
      <p:ext uri="{BB962C8B-B14F-4D97-AF65-F5344CB8AC3E}">
        <p14:creationId xmlns:p14="http://schemas.microsoft.com/office/powerpoint/2010/main" val="643110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few slides go</a:t>
            </a:r>
            <a:r>
              <a:rPr lang="en-US" baseline="0" dirty="0"/>
              <a:t> through several options</a:t>
            </a:r>
            <a:endParaRPr lang="en-US" dirty="0"/>
          </a:p>
        </p:txBody>
      </p:sp>
      <p:sp>
        <p:nvSpPr>
          <p:cNvPr id="4" name="Slide Number Placeholder 3"/>
          <p:cNvSpPr>
            <a:spLocks noGrp="1"/>
          </p:cNvSpPr>
          <p:nvPr>
            <p:ph type="sldNum" sz="quarter" idx="10"/>
          </p:nvPr>
        </p:nvSpPr>
        <p:spPr/>
        <p:txBody>
          <a:bodyPr/>
          <a:lstStyle/>
          <a:p>
            <a:fld id="{70B646A3-99EB-41F4-AF2F-3B6881836BDE}" type="slidenum">
              <a:rPr lang="en-US" smtClean="0"/>
              <a:pPr/>
              <a:t>3</a:t>
            </a:fld>
            <a:endParaRPr lang="en-US"/>
          </a:p>
        </p:txBody>
      </p:sp>
    </p:spTree>
    <p:extLst>
      <p:ext uri="{BB962C8B-B14F-4D97-AF65-F5344CB8AC3E}">
        <p14:creationId xmlns:p14="http://schemas.microsoft.com/office/powerpoint/2010/main" val="687453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are essential to the</a:t>
            </a:r>
            <a:r>
              <a:rPr lang="en-US" baseline="0" dirty="0"/>
              <a:t> process of science.  Even after an initial analysis is done and published the data are essential to keep track of and archive. </a:t>
            </a:r>
            <a:endParaRPr lang="en-US" dirty="0"/>
          </a:p>
        </p:txBody>
      </p:sp>
      <p:sp>
        <p:nvSpPr>
          <p:cNvPr id="4" name="Slide Number Placeholder 3"/>
          <p:cNvSpPr>
            <a:spLocks noGrp="1"/>
          </p:cNvSpPr>
          <p:nvPr>
            <p:ph type="sldNum" sz="quarter" idx="10"/>
          </p:nvPr>
        </p:nvSpPr>
        <p:spPr/>
        <p:txBody>
          <a:bodyPr/>
          <a:lstStyle/>
          <a:p>
            <a:fld id="{70B646A3-99EB-41F4-AF2F-3B6881836BDE}" type="slidenum">
              <a:rPr lang="en-US" smtClean="0"/>
              <a:pPr/>
              <a:t>4</a:t>
            </a:fld>
            <a:endParaRPr lang="en-US"/>
          </a:p>
        </p:txBody>
      </p:sp>
    </p:spTree>
    <p:extLst>
      <p:ext uri="{BB962C8B-B14F-4D97-AF65-F5344CB8AC3E}">
        <p14:creationId xmlns:p14="http://schemas.microsoft.com/office/powerpoint/2010/main" val="574197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u="none" dirty="0">
                <a:solidFill>
                  <a:schemeClr val="accent1"/>
                </a:solidFill>
                <a:ea typeface="ＭＳ Ｐゴシック" pitchFamily="34" charset="-128"/>
              </a:rPr>
              <a:t>There</a:t>
            </a:r>
            <a:r>
              <a:rPr lang="en-US" u="none" baseline="0" dirty="0">
                <a:solidFill>
                  <a:schemeClr val="accent1"/>
                </a:solidFill>
                <a:ea typeface="ＭＳ Ｐゴシック" pitchFamily="34" charset="-128"/>
              </a:rPr>
              <a:t> are a lot of physical threats to data storage, even if it’s in the cloud. </a:t>
            </a:r>
            <a:endParaRPr lang="en-US" u="none"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fld id="{45B0BCA6-33EC-4A59-BBEF-53B91F0D0FEB}" type="slidenum">
              <a:rPr lang="en-US" smtClean="0">
                <a:latin typeface="Calibri" pitchFamily="34" charset="0"/>
                <a:ea typeface="ＭＳ Ｐゴシック" pitchFamily="34" charset="-128"/>
              </a:rPr>
              <a:pPr eaLnBrk="1" hangingPunct="1"/>
              <a:t>5</a:t>
            </a:fld>
            <a:endParaRPr lang="en-US">
              <a:latin typeface="Calibri" pitchFamily="34" charset="0"/>
              <a:ea typeface="ＭＳ Ｐゴシック" pitchFamily="34" charset="-128"/>
            </a:endParaRPr>
          </a:p>
        </p:txBody>
      </p:sp>
    </p:spTree>
    <p:extLst>
      <p:ext uri="{BB962C8B-B14F-4D97-AF65-F5344CB8AC3E}">
        <p14:creationId xmlns:p14="http://schemas.microsoft.com/office/powerpoint/2010/main" val="227071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It’s fun to ask how many of these students have</a:t>
            </a:r>
            <a:r>
              <a:rPr lang="en-US" baseline="0" dirty="0"/>
              <a:t> used (or even recognize).</a:t>
            </a:r>
          </a:p>
          <a:p>
            <a:endParaRPr lang="en-US" baseline="0" dirty="0"/>
          </a:p>
          <a:p>
            <a:r>
              <a:rPr lang="en-US" baseline="0" dirty="0"/>
              <a:t>Upper left: 8-track recordings</a:t>
            </a:r>
          </a:p>
          <a:p>
            <a:r>
              <a:rPr lang="en-US" baseline="0" dirty="0"/>
              <a:t>Upper right: CD/DVD</a:t>
            </a:r>
          </a:p>
          <a:p>
            <a:r>
              <a:rPr lang="en-US" baseline="0" dirty="0"/>
              <a:t>Lower right: </a:t>
            </a:r>
            <a:r>
              <a:rPr lang="en-US" baseline="0" dirty="0" err="1"/>
              <a:t>Zipdisk</a:t>
            </a:r>
            <a:endParaRPr lang="en-US" baseline="0" dirty="0"/>
          </a:p>
          <a:p>
            <a:r>
              <a:rPr lang="en-US" baseline="0" dirty="0"/>
              <a:t>Lower left: Floppy disks (but the ones that still run the US nuclear weapons system are larger and older than these!)</a:t>
            </a:r>
          </a:p>
          <a:p>
            <a:r>
              <a:rPr lang="en-US" baseline="0" dirty="0"/>
              <a:t>Center: </a:t>
            </a:r>
            <a:r>
              <a:rPr lang="en-US" baseline="0" dirty="0" err="1"/>
              <a:t>jumpdrive</a:t>
            </a:r>
            <a:r>
              <a:rPr lang="en-US" baseline="0" dirty="0"/>
              <a:t> or </a:t>
            </a:r>
            <a:r>
              <a:rPr lang="en-US" baseline="0" dirty="0" err="1"/>
              <a:t>flashdrive</a:t>
            </a:r>
            <a:endParaRPr lang="en-US" dirty="0"/>
          </a:p>
        </p:txBody>
      </p:sp>
      <p:sp>
        <p:nvSpPr>
          <p:cNvPr id="4" name="Slide Number Placeholder 3"/>
          <p:cNvSpPr>
            <a:spLocks noGrp="1"/>
          </p:cNvSpPr>
          <p:nvPr>
            <p:ph type="sldNum" sz="quarter" idx="10"/>
          </p:nvPr>
        </p:nvSpPr>
        <p:spPr/>
        <p:txBody>
          <a:bodyPr/>
          <a:lstStyle/>
          <a:p>
            <a:fld id="{70B646A3-99EB-41F4-AF2F-3B6881836BDE}" type="slidenum">
              <a:rPr lang="en-US" smtClean="0"/>
              <a:pPr/>
              <a:t>6</a:t>
            </a:fld>
            <a:endParaRPr lang="en-US"/>
          </a:p>
        </p:txBody>
      </p:sp>
    </p:spTree>
    <p:extLst>
      <p:ext uri="{BB962C8B-B14F-4D97-AF65-F5344CB8AC3E}">
        <p14:creationId xmlns:p14="http://schemas.microsoft.com/office/powerpoint/2010/main" val="1084613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compared with the 6-page document I left with my lab upon finishing</a:t>
            </a:r>
            <a:r>
              <a:rPr lang="en-US" baseline="0" dirty="0"/>
              <a:t> my graduate work that described how to do this procedure specifically using our equipment.  I use it to illustrate how information can be lost if personnel change if you’re just depending on published descriptions of methodology; excellent data management requires a higher standard!</a:t>
            </a:r>
          </a:p>
          <a:p>
            <a:endParaRPr lang="en-US" baseline="0" dirty="0"/>
          </a:p>
          <a:p>
            <a:r>
              <a:rPr lang="en-US" sz="1200" b="0" i="0" kern="1200" dirty="0">
                <a:solidFill>
                  <a:schemeClr val="tx1"/>
                </a:solidFill>
                <a:effectLst/>
                <a:latin typeface="+mn-lt"/>
                <a:ea typeface="+mn-ea"/>
                <a:cs typeface="+mn-cs"/>
              </a:rPr>
              <a:t>McNeil, James; Cox-Foster, Diana; </a:t>
            </a:r>
            <a:r>
              <a:rPr lang="en-US" sz="1200" b="0" i="0" kern="1200" dirty="0" err="1">
                <a:solidFill>
                  <a:schemeClr val="tx1"/>
                </a:solidFill>
                <a:effectLst/>
                <a:latin typeface="+mn-lt"/>
                <a:ea typeface="+mn-ea"/>
                <a:cs typeface="+mn-cs"/>
              </a:rPr>
              <a:t>Slavicek</a:t>
            </a:r>
            <a:r>
              <a:rPr lang="en-US" sz="1200" b="0" i="0" kern="1200" dirty="0">
                <a:solidFill>
                  <a:schemeClr val="tx1"/>
                </a:solidFill>
                <a:effectLst/>
                <a:latin typeface="+mn-lt"/>
                <a:ea typeface="+mn-ea"/>
                <a:cs typeface="+mn-cs"/>
              </a:rPr>
              <a:t>, James; Hoover, Kelli. 2010. Contributions of immune responses to developmental resistance in </a:t>
            </a:r>
            <a:r>
              <a:rPr lang="en-US" sz="1200" b="0" i="1" kern="1200" dirty="0" err="1">
                <a:solidFill>
                  <a:schemeClr val="tx1"/>
                </a:solidFill>
                <a:effectLst/>
                <a:latin typeface="+mn-lt"/>
                <a:ea typeface="+mn-ea"/>
                <a:cs typeface="+mn-cs"/>
              </a:rPr>
              <a:t>Lymantria</a:t>
            </a:r>
            <a:r>
              <a:rPr lang="en-US" sz="1200" b="0" i="1" kern="1200" dirty="0">
                <a:solidFill>
                  <a:schemeClr val="tx1"/>
                </a:solidFill>
                <a:effectLst/>
                <a:latin typeface="+mn-lt"/>
                <a:ea typeface="+mn-ea"/>
                <a:cs typeface="+mn-cs"/>
              </a:rPr>
              <a:t> </a:t>
            </a:r>
            <a:r>
              <a:rPr lang="en-US" sz="1200" b="0" i="1" kern="1200" dirty="0" err="1">
                <a:solidFill>
                  <a:schemeClr val="tx1"/>
                </a:solidFill>
                <a:effectLst/>
                <a:latin typeface="+mn-lt"/>
                <a:ea typeface="+mn-ea"/>
                <a:cs typeface="+mn-cs"/>
              </a:rPr>
              <a:t>dispar</a:t>
            </a:r>
            <a:r>
              <a:rPr lang="en-US" sz="1200" b="0" i="0" kern="1200" dirty="0">
                <a:solidFill>
                  <a:schemeClr val="tx1"/>
                </a:solidFill>
                <a:effectLst/>
                <a:latin typeface="+mn-lt"/>
                <a:ea typeface="+mn-ea"/>
                <a:cs typeface="+mn-cs"/>
              </a:rPr>
              <a:t> challenged with </a:t>
            </a:r>
            <a:r>
              <a:rPr lang="en-US" sz="1200" b="0" i="0" kern="1200" dirty="0" err="1">
                <a:solidFill>
                  <a:schemeClr val="tx1"/>
                </a:solidFill>
                <a:effectLst/>
                <a:latin typeface="+mn-lt"/>
                <a:ea typeface="+mn-ea"/>
                <a:cs typeface="+mn-cs"/>
              </a:rPr>
              <a:t>baculovirus</a:t>
            </a:r>
            <a:r>
              <a:rPr lang="en-US" sz="1200" b="0" i="0" kern="1200" dirty="0">
                <a:solidFill>
                  <a:schemeClr val="tx1"/>
                </a:solidFill>
                <a:effectLst/>
                <a:latin typeface="+mn-lt"/>
                <a:ea typeface="+mn-ea"/>
                <a:cs typeface="+mn-cs"/>
              </a:rPr>
              <a:t>. Journal of Insect Physiology. 56: 1167-1177.</a:t>
            </a:r>
            <a:endParaRPr lang="en-US" dirty="0"/>
          </a:p>
        </p:txBody>
      </p:sp>
      <p:sp>
        <p:nvSpPr>
          <p:cNvPr id="4" name="Slide Number Placeholder 3"/>
          <p:cNvSpPr>
            <a:spLocks noGrp="1"/>
          </p:cNvSpPr>
          <p:nvPr>
            <p:ph type="sldNum" sz="quarter" idx="10"/>
          </p:nvPr>
        </p:nvSpPr>
        <p:spPr/>
        <p:txBody>
          <a:bodyPr/>
          <a:lstStyle/>
          <a:p>
            <a:fld id="{70B646A3-99EB-41F4-AF2F-3B6881836BDE}" type="slidenum">
              <a:rPr lang="en-US" smtClean="0"/>
              <a:pPr/>
              <a:t>7</a:t>
            </a:fld>
            <a:endParaRPr lang="en-US"/>
          </a:p>
        </p:txBody>
      </p:sp>
    </p:spTree>
    <p:extLst>
      <p:ext uri="{BB962C8B-B14F-4D97-AF65-F5344CB8AC3E}">
        <p14:creationId xmlns:p14="http://schemas.microsoft.com/office/powerpoint/2010/main" val="2621880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Details</a:t>
            </a:r>
            <a:r>
              <a:rPr lang="en-US" baseline="0" dirty="0"/>
              <a:t> in the next few slides</a:t>
            </a:r>
            <a:endParaRPr lang="en-US" dirty="0"/>
          </a:p>
        </p:txBody>
      </p:sp>
      <p:sp>
        <p:nvSpPr>
          <p:cNvPr id="4" name="Slide Number Placeholder 3"/>
          <p:cNvSpPr>
            <a:spLocks noGrp="1"/>
          </p:cNvSpPr>
          <p:nvPr>
            <p:ph type="sldNum" sz="quarter" idx="10"/>
          </p:nvPr>
        </p:nvSpPr>
        <p:spPr/>
        <p:txBody>
          <a:bodyPr/>
          <a:lstStyle/>
          <a:p>
            <a:fld id="{70B646A3-99EB-41F4-AF2F-3B6881836BDE}" type="slidenum">
              <a:rPr lang="en-US" smtClean="0"/>
              <a:pPr/>
              <a:t>8</a:t>
            </a:fld>
            <a:endParaRPr lang="en-US"/>
          </a:p>
        </p:txBody>
      </p:sp>
    </p:spTree>
    <p:extLst>
      <p:ext uri="{BB962C8B-B14F-4D97-AF65-F5344CB8AC3E}">
        <p14:creationId xmlns:p14="http://schemas.microsoft.com/office/powerpoint/2010/main" val="2031042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Field</a:t>
            </a:r>
            <a:r>
              <a:rPr lang="en-US" baseline="0" dirty="0"/>
              <a:t> collection doesn’t have to be limited to the “field”, it could be collected in the lab or gathered from other papers or data repositories.  We focus on the field given our small mammal trapping theme. </a:t>
            </a:r>
            <a:endParaRPr lang="en-US" dirty="0"/>
          </a:p>
        </p:txBody>
      </p:sp>
      <p:sp>
        <p:nvSpPr>
          <p:cNvPr id="4" name="Slide Number Placeholder 3"/>
          <p:cNvSpPr>
            <a:spLocks noGrp="1"/>
          </p:cNvSpPr>
          <p:nvPr>
            <p:ph type="sldNum" sz="quarter" idx="10"/>
          </p:nvPr>
        </p:nvSpPr>
        <p:spPr/>
        <p:txBody>
          <a:bodyPr/>
          <a:lstStyle/>
          <a:p>
            <a:fld id="{70B646A3-99EB-41F4-AF2F-3B6881836BDE}" type="slidenum">
              <a:rPr lang="en-US" smtClean="0"/>
              <a:pPr/>
              <a:t>9</a:t>
            </a:fld>
            <a:endParaRPr lang="en-US"/>
          </a:p>
        </p:txBody>
      </p:sp>
    </p:spTree>
    <p:extLst>
      <p:ext uri="{BB962C8B-B14F-4D97-AF65-F5344CB8AC3E}">
        <p14:creationId xmlns:p14="http://schemas.microsoft.com/office/powerpoint/2010/main" val="1700760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F2F07E-39F3-4367-8B2F-73F433C69A85}" type="datetimeFigureOut">
              <a:rPr lang="en-US" smtClean="0"/>
              <a:pPr/>
              <a:t>6/18/18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7FF98-6AFA-48DF-8ACF-98B6F4C1359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2F07E-39F3-4367-8B2F-73F433C69A85}" type="datetimeFigureOut">
              <a:rPr lang="en-US" smtClean="0"/>
              <a:pPr/>
              <a:t>6/18/18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7FF98-6AFA-48DF-8ACF-98B6F4C1359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2F07E-39F3-4367-8B2F-73F433C69A85}" type="datetimeFigureOut">
              <a:rPr lang="en-US" smtClean="0"/>
              <a:pPr/>
              <a:t>6/18/18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7FF98-6AFA-48DF-8ACF-98B6F4C1359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F2F07E-39F3-4367-8B2F-73F433C69A85}" type="datetimeFigureOut">
              <a:rPr lang="en-US" smtClean="0"/>
              <a:pPr/>
              <a:t>6/18/18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7FF98-6AFA-48DF-8ACF-98B6F4C1359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2F07E-39F3-4367-8B2F-73F433C69A85}" type="datetimeFigureOut">
              <a:rPr lang="en-US" smtClean="0"/>
              <a:pPr/>
              <a:t>6/18/18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7FF98-6AFA-48DF-8ACF-98B6F4C1359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F2F07E-39F3-4367-8B2F-73F433C69A85}" type="datetimeFigureOut">
              <a:rPr lang="en-US" smtClean="0"/>
              <a:pPr/>
              <a:t>6/18/18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7FF98-6AFA-48DF-8ACF-98B6F4C1359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F2F07E-39F3-4367-8B2F-73F433C69A85}" type="datetimeFigureOut">
              <a:rPr lang="en-US" smtClean="0"/>
              <a:pPr/>
              <a:t>6/18/18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57FF98-6AFA-48DF-8ACF-98B6F4C1359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F2F07E-39F3-4367-8B2F-73F433C69A85}" type="datetimeFigureOut">
              <a:rPr lang="en-US" smtClean="0"/>
              <a:pPr/>
              <a:t>6/18/18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57FF98-6AFA-48DF-8ACF-98B6F4C1359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2F07E-39F3-4367-8B2F-73F433C69A85}" type="datetimeFigureOut">
              <a:rPr lang="en-US" smtClean="0"/>
              <a:pPr/>
              <a:t>6/18/18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57FF98-6AFA-48DF-8ACF-98B6F4C1359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F2F07E-39F3-4367-8B2F-73F433C69A85}" type="datetimeFigureOut">
              <a:rPr lang="en-US" smtClean="0"/>
              <a:pPr/>
              <a:t>6/18/18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7FF98-6AFA-48DF-8ACF-98B6F4C1359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F2F07E-39F3-4367-8B2F-73F433C69A85}" type="datetimeFigureOut">
              <a:rPr lang="en-US" smtClean="0"/>
              <a:pPr/>
              <a:t>6/18/18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7FF98-6AFA-48DF-8ACF-98B6F4C1359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2F07E-39F3-4367-8B2F-73F433C69A85}" type="datetimeFigureOut">
              <a:rPr lang="en-US" smtClean="0"/>
              <a:pPr/>
              <a:t>6/18/18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7FF98-6AFA-48DF-8ACF-98B6F4C1359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data.neonscience.org/hom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hyperlink" Target="https://youtu.be/KvGvS8pApF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tif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6265" b="37374"/>
          <a:stretch/>
        </p:blipFill>
        <p:spPr>
          <a:xfrm>
            <a:off x="0" y="3352800"/>
            <a:ext cx="9144000" cy="3505200"/>
          </a:xfrm>
          <a:prstGeom prst="rect">
            <a:avLst/>
          </a:prstGeom>
        </p:spPr>
      </p:pic>
      <p:sp>
        <p:nvSpPr>
          <p:cNvPr id="2" name="Title 1"/>
          <p:cNvSpPr>
            <a:spLocks noGrp="1"/>
          </p:cNvSpPr>
          <p:nvPr>
            <p:ph type="title"/>
          </p:nvPr>
        </p:nvSpPr>
        <p:spPr>
          <a:xfrm>
            <a:off x="0" y="274638"/>
            <a:ext cx="9144000" cy="1325562"/>
          </a:xfrm>
          <a:solidFill>
            <a:schemeClr val="tx2">
              <a:lumMod val="20000"/>
              <a:lumOff val="80000"/>
            </a:schemeClr>
          </a:solidFill>
        </p:spPr>
        <p:txBody>
          <a:bodyPr>
            <a:normAutofit fontScale="90000"/>
          </a:bodyPr>
          <a:lstStyle/>
          <a:p>
            <a:r>
              <a:rPr lang="en-US" dirty="0"/>
              <a:t>Data Management: </a:t>
            </a:r>
            <a:br>
              <a:rPr lang="en-US" dirty="0"/>
            </a:br>
            <a:r>
              <a:rPr lang="en-US" dirty="0"/>
              <a:t>From Field to Analysis</a:t>
            </a:r>
          </a:p>
        </p:txBody>
      </p:sp>
      <p:sp>
        <p:nvSpPr>
          <p:cNvPr id="3" name="Content Placeholder 2"/>
          <p:cNvSpPr>
            <a:spLocks noGrp="1"/>
          </p:cNvSpPr>
          <p:nvPr>
            <p:ph idx="1"/>
          </p:nvPr>
        </p:nvSpPr>
        <p:spPr>
          <a:xfrm>
            <a:off x="457200" y="1600200"/>
            <a:ext cx="8229600" cy="1981200"/>
          </a:xfrm>
        </p:spPr>
        <p:txBody>
          <a:bodyPr/>
          <a:lstStyle/>
          <a:p>
            <a:pPr marL="0" indent="0" algn="ctr">
              <a:buNone/>
            </a:pPr>
            <a:r>
              <a:rPr lang="en-US" dirty="0"/>
              <a:t>Estimating Population Size using </a:t>
            </a:r>
          </a:p>
          <a:p>
            <a:pPr marL="0" indent="0" algn="ctr">
              <a:buNone/>
            </a:pPr>
            <a:r>
              <a:rPr lang="en-US" dirty="0"/>
              <a:t>Small Mammal Trapping Data from the </a:t>
            </a:r>
          </a:p>
          <a:p>
            <a:pPr marL="0" indent="0" algn="ctr">
              <a:buNone/>
            </a:pPr>
            <a:r>
              <a:rPr lang="en-US" dirty="0"/>
              <a:t>National Ecological Observatory Network </a:t>
            </a:r>
          </a:p>
        </p:txBody>
      </p:sp>
    </p:spTree>
    <p:extLst>
      <p:ext uri="{BB962C8B-B14F-4D97-AF65-F5344CB8AC3E}">
        <p14:creationId xmlns:p14="http://schemas.microsoft.com/office/powerpoint/2010/main" val="171024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lumMod val="20000"/>
              <a:lumOff val="80000"/>
            </a:schemeClr>
          </a:solidFill>
        </p:spPr>
        <p:txBody>
          <a:bodyPr/>
          <a:lstStyle/>
          <a:p>
            <a:r>
              <a:rPr lang="en-US" dirty="0"/>
              <a:t>Data Sheets</a:t>
            </a:r>
          </a:p>
        </p:txBody>
      </p:sp>
      <p:sp>
        <p:nvSpPr>
          <p:cNvPr id="3" name="Content Placeholder 2"/>
          <p:cNvSpPr>
            <a:spLocks noGrp="1"/>
          </p:cNvSpPr>
          <p:nvPr>
            <p:ph idx="1"/>
          </p:nvPr>
        </p:nvSpPr>
        <p:spPr/>
        <p:txBody>
          <a:bodyPr/>
          <a:lstStyle/>
          <a:p>
            <a:pPr>
              <a:buSzPct val="100000"/>
            </a:pPr>
            <a:r>
              <a:rPr lang="en-US" b="1" dirty="0">
                <a:ea typeface="ＭＳ Ｐゴシック" pitchFamily="34" charset="-128"/>
              </a:rPr>
              <a:t>WHAT</a:t>
            </a:r>
            <a:r>
              <a:rPr lang="en-US" dirty="0">
                <a:ea typeface="ＭＳ Ｐゴシック" pitchFamily="34" charset="-128"/>
              </a:rPr>
              <a:t> is the content of the data?</a:t>
            </a:r>
          </a:p>
          <a:p>
            <a:pPr>
              <a:buSzPct val="100000"/>
              <a:buNone/>
            </a:pPr>
            <a:r>
              <a:rPr lang="en-US" dirty="0">
                <a:ea typeface="ＭＳ Ｐゴシック" pitchFamily="34" charset="-128"/>
              </a:rPr>
              <a:t> </a:t>
            </a:r>
          </a:p>
          <a:p>
            <a:pPr>
              <a:buSzPct val="100000"/>
              <a:buNone/>
            </a:pPr>
            <a:r>
              <a:rPr lang="en-US" dirty="0">
                <a:ea typeface="ＭＳ Ｐゴシック" pitchFamily="34" charset="-128"/>
              </a:rPr>
              <a:t> </a:t>
            </a:r>
            <a:endParaRPr lang="en-US" dirty="0"/>
          </a:p>
        </p:txBody>
      </p:sp>
      <p:pic>
        <p:nvPicPr>
          <p:cNvPr id="40962" name="Picture 2" descr="http://www.nrri.umn.edu/sop/images/small/Clipboard_Datasheet.jpg"/>
          <p:cNvPicPr>
            <a:picLocks noChangeAspect="1" noChangeArrowheads="1"/>
          </p:cNvPicPr>
          <p:nvPr/>
        </p:nvPicPr>
        <p:blipFill>
          <a:blip r:embed="rId3" cstate="print"/>
          <a:srcRect/>
          <a:stretch>
            <a:fillRect/>
          </a:stretch>
        </p:blipFill>
        <p:spPr bwMode="auto">
          <a:xfrm>
            <a:off x="2743200" y="2286000"/>
            <a:ext cx="3886200" cy="3886200"/>
          </a:xfrm>
          <a:prstGeom prst="rect">
            <a:avLst/>
          </a:prstGeom>
          <a:noFill/>
          <a:ln w="38100">
            <a:solidFill>
              <a:schemeClr val="tx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lumMod val="20000"/>
              <a:lumOff val="80000"/>
            </a:schemeClr>
          </a:solidFill>
        </p:spPr>
        <p:txBody>
          <a:bodyPr>
            <a:normAutofit/>
          </a:bodyPr>
          <a:lstStyle/>
          <a:p>
            <a:r>
              <a:rPr lang="en-US" dirty="0"/>
              <a:t>Data Files: </a:t>
            </a:r>
            <a:r>
              <a:rPr lang="en-US"/>
              <a:t>Best Practices of Data</a:t>
            </a:r>
            <a:endParaRPr lang="en-US" dirty="0"/>
          </a:p>
        </p:txBody>
      </p:sp>
      <p:sp>
        <p:nvSpPr>
          <p:cNvPr id="3" name="Content Placeholder 2"/>
          <p:cNvSpPr>
            <a:spLocks noGrp="1"/>
          </p:cNvSpPr>
          <p:nvPr>
            <p:ph idx="1"/>
          </p:nvPr>
        </p:nvSpPr>
        <p:spPr/>
        <p:txBody>
          <a:bodyPr>
            <a:normAutofit lnSpcReduction="10000"/>
          </a:bodyPr>
          <a:lstStyle/>
          <a:p>
            <a:r>
              <a:rPr lang="en-US" dirty="0"/>
              <a:t>Columns (variables) &amp; Rows (data)</a:t>
            </a:r>
          </a:p>
          <a:p>
            <a:pPr lvl="1"/>
            <a:r>
              <a:rPr lang="en-US" dirty="0"/>
              <a:t>Single row of </a:t>
            </a:r>
            <a:r>
              <a:rPr lang="en-US" b="1" dirty="0"/>
              <a:t>descriptive</a:t>
            </a:r>
            <a:r>
              <a:rPr lang="en-US" dirty="0"/>
              <a:t> headers</a:t>
            </a:r>
          </a:p>
          <a:p>
            <a:pPr lvl="2"/>
            <a:r>
              <a:rPr lang="en-US" dirty="0"/>
              <a:t>Avoid spaces or starting headers with #s</a:t>
            </a:r>
          </a:p>
          <a:p>
            <a:pPr lvl="1"/>
            <a:r>
              <a:rPr lang="en-US" dirty="0"/>
              <a:t>Data disaggregation </a:t>
            </a:r>
          </a:p>
          <a:p>
            <a:pPr lvl="2"/>
            <a:r>
              <a:rPr lang="en-US" dirty="0"/>
              <a:t>One cell per variable (e.g., toe length &amp; tail length in separate columns)</a:t>
            </a:r>
          </a:p>
          <a:p>
            <a:pPr lvl="1"/>
            <a:r>
              <a:rPr lang="en-US" dirty="0"/>
              <a:t>Each cell has one type of data</a:t>
            </a:r>
          </a:p>
          <a:p>
            <a:pPr lvl="2"/>
            <a:r>
              <a:rPr lang="en-US" dirty="0"/>
              <a:t>Cell should only contain numbers or letters. </a:t>
            </a:r>
          </a:p>
          <a:p>
            <a:pPr lvl="2"/>
            <a:r>
              <a:rPr lang="en-US" dirty="0"/>
              <a:t>Not “3 eggs” -&gt; Header: </a:t>
            </a:r>
            <a:r>
              <a:rPr lang="en-US" dirty="0" err="1"/>
              <a:t>EggNumber</a:t>
            </a:r>
            <a:r>
              <a:rPr lang="en-US" dirty="0"/>
              <a:t> , Data: 3</a:t>
            </a:r>
          </a:p>
          <a:p>
            <a:pPr lvl="1"/>
            <a:r>
              <a:rPr lang="en-US" dirty="0"/>
              <a:t> Plain text </a:t>
            </a:r>
          </a:p>
          <a:p>
            <a:pPr lvl="1"/>
            <a:endParaRPr lang="en-US" dirty="0"/>
          </a:p>
          <a:p>
            <a:pPr>
              <a:buNone/>
            </a:pPr>
            <a:endParaRPr lang="en-US" dirty="0"/>
          </a:p>
        </p:txBody>
      </p:sp>
      <p:sp>
        <p:nvSpPr>
          <p:cNvPr id="4" name="TextBox 3"/>
          <p:cNvSpPr txBox="1"/>
          <p:nvPr/>
        </p:nvSpPr>
        <p:spPr>
          <a:xfrm>
            <a:off x="1066800" y="6581001"/>
            <a:ext cx="8268610" cy="276999"/>
          </a:xfrm>
          <a:prstGeom prst="rect">
            <a:avLst/>
          </a:prstGeom>
          <a:noFill/>
        </p:spPr>
        <p:txBody>
          <a:bodyPr wrap="none" rtlCol="0">
            <a:spAutoFit/>
          </a:bodyPr>
          <a:lstStyle/>
          <a:p>
            <a:r>
              <a:rPr lang="en-US" sz="1200" dirty="0"/>
              <a:t>Adapted from Borer, E.T., </a:t>
            </a:r>
            <a:r>
              <a:rPr lang="en-US" sz="1200" dirty="0" err="1"/>
              <a:t>Seabloom</a:t>
            </a:r>
            <a:r>
              <a:rPr lang="en-US" sz="1200" dirty="0"/>
              <a:t>, E.W., Jones, M.B., and </a:t>
            </a:r>
            <a:r>
              <a:rPr lang="en-US" sz="1200" dirty="0" err="1"/>
              <a:t>Schildhauer</a:t>
            </a:r>
            <a:r>
              <a:rPr lang="en-US" sz="1200" dirty="0"/>
              <a:t>, M. (2009). Some simple guidelines for data management.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Best Practices for Data Organization</a:t>
            </a:r>
          </a:p>
        </p:txBody>
      </p:sp>
      <p:sp>
        <p:nvSpPr>
          <p:cNvPr id="3" name="Content Placeholder 2"/>
          <p:cNvSpPr>
            <a:spLocks noGrp="1"/>
          </p:cNvSpPr>
          <p:nvPr>
            <p:ph idx="1"/>
          </p:nvPr>
        </p:nvSpPr>
        <p:spPr/>
        <p:txBody>
          <a:bodyPr>
            <a:normAutofit/>
          </a:bodyPr>
          <a:lstStyle/>
          <a:p>
            <a:r>
              <a:rPr lang="en-US" dirty="0">
                <a:solidFill>
                  <a:schemeClr val="tx1">
                    <a:lumMod val="50000"/>
                    <a:lumOff val="50000"/>
                  </a:schemeClr>
                </a:solidFill>
              </a:rPr>
              <a:t>Columns (variables) &amp; Rows (data)</a:t>
            </a:r>
          </a:p>
          <a:p>
            <a:r>
              <a:rPr lang="en-US" dirty="0"/>
              <a:t>Use standardized formats for date/time</a:t>
            </a:r>
          </a:p>
          <a:p>
            <a:pPr lvl="1"/>
            <a:r>
              <a:rPr lang="en-US" dirty="0"/>
              <a:t>Date: YYYY-MM-DD (Year-Month-Day)</a:t>
            </a:r>
          </a:p>
          <a:p>
            <a:pPr lvl="1"/>
            <a:r>
              <a:rPr lang="en-US" dirty="0"/>
              <a:t>Time: </a:t>
            </a:r>
            <a:r>
              <a:rPr lang="en-US" dirty="0" err="1"/>
              <a:t>hh:mm:ss</a:t>
            </a:r>
            <a:r>
              <a:rPr lang="en-US" dirty="0"/>
              <a:t> (use 24-hour time)</a:t>
            </a:r>
          </a:p>
          <a:p>
            <a:pPr lvl="1"/>
            <a:endParaRPr lang="en-US" dirty="0"/>
          </a:p>
          <a:p>
            <a:pPr>
              <a:buNone/>
            </a:pPr>
            <a:endParaRPr lang="en-US" dirty="0"/>
          </a:p>
        </p:txBody>
      </p:sp>
      <p:sp>
        <p:nvSpPr>
          <p:cNvPr id="4" name="TextBox 3"/>
          <p:cNvSpPr txBox="1"/>
          <p:nvPr/>
        </p:nvSpPr>
        <p:spPr>
          <a:xfrm>
            <a:off x="1066800" y="6607895"/>
            <a:ext cx="8268610" cy="276999"/>
          </a:xfrm>
          <a:prstGeom prst="rect">
            <a:avLst/>
          </a:prstGeom>
          <a:noFill/>
        </p:spPr>
        <p:txBody>
          <a:bodyPr wrap="none" rtlCol="0">
            <a:spAutoFit/>
          </a:bodyPr>
          <a:lstStyle/>
          <a:p>
            <a:r>
              <a:rPr lang="en-US" sz="1200" dirty="0"/>
              <a:t>Adapted from Borer, E.T., </a:t>
            </a:r>
            <a:r>
              <a:rPr lang="en-US" sz="1200" dirty="0" err="1"/>
              <a:t>Seabloom</a:t>
            </a:r>
            <a:r>
              <a:rPr lang="en-US" sz="1200" dirty="0"/>
              <a:t>, E.W., Jones, M.B., and </a:t>
            </a:r>
            <a:r>
              <a:rPr lang="en-US" sz="1200" dirty="0" err="1"/>
              <a:t>Schildhauer</a:t>
            </a:r>
            <a:r>
              <a:rPr lang="en-US" sz="1200" dirty="0"/>
              <a:t>, M. (2009). Some simple guidelines for data management.</a:t>
            </a:r>
          </a:p>
        </p:txBody>
      </p:sp>
      <p:sp>
        <p:nvSpPr>
          <p:cNvPr id="5" name="Title 1"/>
          <p:cNvSpPr txBox="1">
            <a:spLocks/>
          </p:cNvSpPr>
          <p:nvPr/>
        </p:nvSpPr>
        <p:spPr>
          <a:xfrm>
            <a:off x="0" y="274638"/>
            <a:ext cx="9144000" cy="1143000"/>
          </a:xfrm>
          <a:prstGeom prst="rect">
            <a:avLst/>
          </a:prstGeom>
          <a:solidFill>
            <a:schemeClr val="tx2">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Data Files: Best Practices of Data</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Best Practices for Data Organization</a:t>
            </a:r>
          </a:p>
        </p:txBody>
      </p:sp>
      <p:sp>
        <p:nvSpPr>
          <p:cNvPr id="3" name="Content Placeholder 2"/>
          <p:cNvSpPr>
            <a:spLocks noGrp="1"/>
          </p:cNvSpPr>
          <p:nvPr>
            <p:ph idx="1"/>
          </p:nvPr>
        </p:nvSpPr>
        <p:spPr/>
        <p:txBody>
          <a:bodyPr>
            <a:normAutofit/>
          </a:bodyPr>
          <a:lstStyle/>
          <a:p>
            <a:r>
              <a:rPr lang="en-US" dirty="0">
                <a:solidFill>
                  <a:schemeClr val="tx1">
                    <a:lumMod val="50000"/>
                    <a:lumOff val="50000"/>
                  </a:schemeClr>
                </a:solidFill>
              </a:rPr>
              <a:t>Columns (variables) &amp; Rows (data)</a:t>
            </a:r>
          </a:p>
          <a:p>
            <a:r>
              <a:rPr lang="en-US" dirty="0"/>
              <a:t>Use standardized formats for date/time</a:t>
            </a:r>
          </a:p>
          <a:p>
            <a:pPr lvl="1"/>
            <a:r>
              <a:rPr lang="en-US" dirty="0"/>
              <a:t>Date: YYYY-MM-DD (Year-Month-Day)</a:t>
            </a:r>
          </a:p>
          <a:p>
            <a:pPr lvl="1"/>
            <a:r>
              <a:rPr lang="en-US" dirty="0"/>
              <a:t>Time: </a:t>
            </a:r>
            <a:r>
              <a:rPr lang="en-US" dirty="0" err="1"/>
              <a:t>hh:mm:ss</a:t>
            </a:r>
            <a:r>
              <a:rPr lang="en-US" dirty="0"/>
              <a:t> (use 24-hour time)</a:t>
            </a:r>
          </a:p>
          <a:p>
            <a:pPr lvl="1"/>
            <a:r>
              <a:rPr lang="en-US" dirty="0"/>
              <a:t>Date &amp; Time: </a:t>
            </a:r>
            <a:r>
              <a:rPr lang="en-US" dirty="0" err="1"/>
              <a:t>YYYY-MM-DD</a:t>
            </a:r>
            <a:r>
              <a:rPr lang="en-US" sz="4000" b="1" dirty="0" err="1">
                <a:solidFill>
                  <a:srgbClr val="00B0F0"/>
                </a:solidFill>
              </a:rPr>
              <a:t>T</a:t>
            </a:r>
            <a:r>
              <a:rPr lang="en-US" dirty="0" err="1"/>
              <a:t>hh:mm:ss</a:t>
            </a:r>
            <a:endParaRPr lang="en-US" dirty="0"/>
          </a:p>
          <a:p>
            <a:pPr lvl="1"/>
            <a:endParaRPr lang="en-US" dirty="0"/>
          </a:p>
          <a:p>
            <a:pPr>
              <a:buNone/>
            </a:pPr>
            <a:endParaRPr lang="en-US" dirty="0"/>
          </a:p>
        </p:txBody>
      </p:sp>
      <p:sp>
        <p:nvSpPr>
          <p:cNvPr id="4" name="TextBox 3"/>
          <p:cNvSpPr txBox="1"/>
          <p:nvPr/>
        </p:nvSpPr>
        <p:spPr>
          <a:xfrm>
            <a:off x="1066800" y="6607895"/>
            <a:ext cx="8268610" cy="276999"/>
          </a:xfrm>
          <a:prstGeom prst="rect">
            <a:avLst/>
          </a:prstGeom>
          <a:noFill/>
        </p:spPr>
        <p:txBody>
          <a:bodyPr wrap="none" rtlCol="0">
            <a:spAutoFit/>
          </a:bodyPr>
          <a:lstStyle/>
          <a:p>
            <a:r>
              <a:rPr lang="en-US" sz="1200" dirty="0"/>
              <a:t>Adapted from Borer, E.T., </a:t>
            </a:r>
            <a:r>
              <a:rPr lang="en-US" sz="1200" dirty="0" err="1"/>
              <a:t>Seabloom</a:t>
            </a:r>
            <a:r>
              <a:rPr lang="en-US" sz="1200" dirty="0"/>
              <a:t>, E.W., Jones, M.B., and </a:t>
            </a:r>
            <a:r>
              <a:rPr lang="en-US" sz="1200" dirty="0" err="1"/>
              <a:t>Schildhauer</a:t>
            </a:r>
            <a:r>
              <a:rPr lang="en-US" sz="1200" dirty="0"/>
              <a:t>, M. (2009). Some simple guidelines for data management.</a:t>
            </a:r>
          </a:p>
        </p:txBody>
      </p:sp>
      <p:sp>
        <p:nvSpPr>
          <p:cNvPr id="5" name="Title 1"/>
          <p:cNvSpPr txBox="1">
            <a:spLocks/>
          </p:cNvSpPr>
          <p:nvPr/>
        </p:nvSpPr>
        <p:spPr>
          <a:xfrm>
            <a:off x="0" y="274638"/>
            <a:ext cx="9144000" cy="1143000"/>
          </a:xfrm>
          <a:prstGeom prst="rect">
            <a:avLst/>
          </a:prstGeom>
          <a:solidFill>
            <a:schemeClr val="tx2">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Data Files: Best Practices of Data</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Best Practices for Data Organization</a:t>
            </a:r>
          </a:p>
        </p:txBody>
      </p:sp>
      <p:sp>
        <p:nvSpPr>
          <p:cNvPr id="3" name="Content Placeholder 2"/>
          <p:cNvSpPr>
            <a:spLocks noGrp="1"/>
          </p:cNvSpPr>
          <p:nvPr>
            <p:ph idx="1"/>
          </p:nvPr>
        </p:nvSpPr>
        <p:spPr/>
        <p:txBody>
          <a:bodyPr>
            <a:normAutofit/>
          </a:bodyPr>
          <a:lstStyle/>
          <a:p>
            <a:r>
              <a:rPr lang="en-US" dirty="0">
                <a:solidFill>
                  <a:schemeClr val="tx1">
                    <a:lumMod val="50000"/>
                    <a:lumOff val="50000"/>
                  </a:schemeClr>
                </a:solidFill>
              </a:rPr>
              <a:t>Columns (variables) vs. Rows (data)</a:t>
            </a:r>
          </a:p>
          <a:p>
            <a:r>
              <a:rPr lang="en-US" dirty="0">
                <a:solidFill>
                  <a:schemeClr val="tx1">
                    <a:lumMod val="50000"/>
                    <a:lumOff val="50000"/>
                  </a:schemeClr>
                </a:solidFill>
              </a:rPr>
              <a:t>Use standardized formats for date/time</a:t>
            </a:r>
          </a:p>
          <a:p>
            <a:r>
              <a:rPr lang="en-US" dirty="0"/>
              <a:t>Use full taxonomic names</a:t>
            </a:r>
          </a:p>
          <a:p>
            <a:pPr lvl="1"/>
            <a:r>
              <a:rPr lang="en-US" dirty="0"/>
              <a:t>Genus and </a:t>
            </a:r>
            <a:r>
              <a:rPr lang="en-US" i="1" dirty="0"/>
              <a:t>Genus species </a:t>
            </a:r>
          </a:p>
          <a:p>
            <a:pPr lvl="1"/>
            <a:r>
              <a:rPr lang="en-US" dirty="0"/>
              <a:t>(</a:t>
            </a:r>
            <a:r>
              <a:rPr lang="en-US" i="1" dirty="0"/>
              <a:t>Genus species </a:t>
            </a:r>
            <a:r>
              <a:rPr lang="en-US" dirty="0"/>
              <a:t>names are italicized in writing but not in data tables in .csv format)</a:t>
            </a:r>
          </a:p>
          <a:p>
            <a:pPr>
              <a:buNone/>
            </a:pPr>
            <a:endParaRPr lang="en-US" dirty="0"/>
          </a:p>
        </p:txBody>
      </p:sp>
      <p:sp>
        <p:nvSpPr>
          <p:cNvPr id="4" name="TextBox 3"/>
          <p:cNvSpPr txBox="1"/>
          <p:nvPr/>
        </p:nvSpPr>
        <p:spPr>
          <a:xfrm>
            <a:off x="1066800" y="6607895"/>
            <a:ext cx="8268610" cy="276999"/>
          </a:xfrm>
          <a:prstGeom prst="rect">
            <a:avLst/>
          </a:prstGeom>
          <a:noFill/>
        </p:spPr>
        <p:txBody>
          <a:bodyPr wrap="none" rtlCol="0">
            <a:spAutoFit/>
          </a:bodyPr>
          <a:lstStyle/>
          <a:p>
            <a:r>
              <a:rPr lang="en-US" sz="1200" dirty="0"/>
              <a:t>Adapted from Borer, E.T., </a:t>
            </a:r>
            <a:r>
              <a:rPr lang="en-US" sz="1200" dirty="0" err="1"/>
              <a:t>Seabloom</a:t>
            </a:r>
            <a:r>
              <a:rPr lang="en-US" sz="1200" dirty="0"/>
              <a:t>, E.W., Jones, M.B., and </a:t>
            </a:r>
            <a:r>
              <a:rPr lang="en-US" sz="1200" dirty="0" err="1"/>
              <a:t>Schildhauer</a:t>
            </a:r>
            <a:r>
              <a:rPr lang="en-US" sz="1200" dirty="0"/>
              <a:t>, M. (2009). Some simple guidelines for data management.</a:t>
            </a:r>
          </a:p>
        </p:txBody>
      </p:sp>
      <p:sp>
        <p:nvSpPr>
          <p:cNvPr id="5" name="Title 1"/>
          <p:cNvSpPr txBox="1">
            <a:spLocks/>
          </p:cNvSpPr>
          <p:nvPr/>
        </p:nvSpPr>
        <p:spPr>
          <a:xfrm>
            <a:off x="0" y="274638"/>
            <a:ext cx="9144000" cy="1143000"/>
          </a:xfrm>
          <a:prstGeom prst="rect">
            <a:avLst/>
          </a:prstGeom>
          <a:solidFill>
            <a:schemeClr val="tx2">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Data Files: Best Practices of Data</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Best Practices for Data Organization</a:t>
            </a:r>
          </a:p>
        </p:txBody>
      </p:sp>
      <p:sp>
        <p:nvSpPr>
          <p:cNvPr id="3" name="Content Placeholder 2"/>
          <p:cNvSpPr>
            <a:spLocks noGrp="1"/>
          </p:cNvSpPr>
          <p:nvPr>
            <p:ph idx="1"/>
          </p:nvPr>
        </p:nvSpPr>
        <p:spPr/>
        <p:txBody>
          <a:bodyPr>
            <a:normAutofit/>
          </a:bodyPr>
          <a:lstStyle/>
          <a:p>
            <a:r>
              <a:rPr lang="en-US" dirty="0">
                <a:solidFill>
                  <a:schemeClr val="tx1">
                    <a:lumMod val="50000"/>
                    <a:lumOff val="50000"/>
                  </a:schemeClr>
                </a:solidFill>
              </a:rPr>
              <a:t>Columns (variables) vs. Rows (data)</a:t>
            </a:r>
          </a:p>
          <a:p>
            <a:r>
              <a:rPr lang="en-US" dirty="0">
                <a:solidFill>
                  <a:schemeClr val="tx1">
                    <a:lumMod val="50000"/>
                    <a:lumOff val="50000"/>
                  </a:schemeClr>
                </a:solidFill>
              </a:rPr>
              <a:t>Use standardized formats for date/time</a:t>
            </a:r>
          </a:p>
          <a:p>
            <a:r>
              <a:rPr lang="en-US" dirty="0">
                <a:solidFill>
                  <a:schemeClr val="tx1">
                    <a:lumMod val="50000"/>
                    <a:lumOff val="50000"/>
                  </a:schemeClr>
                </a:solidFill>
              </a:rPr>
              <a:t>Use full taxonomic names</a:t>
            </a:r>
          </a:p>
          <a:p>
            <a:r>
              <a:rPr lang="en-US" dirty="0"/>
              <a:t>Retain raw data, separate “clean” files for analysis</a:t>
            </a:r>
          </a:p>
          <a:p>
            <a:endParaRPr lang="en-US" dirty="0"/>
          </a:p>
          <a:p>
            <a:pPr>
              <a:buNone/>
            </a:pPr>
            <a:endParaRPr lang="en-US" dirty="0"/>
          </a:p>
        </p:txBody>
      </p:sp>
      <p:sp>
        <p:nvSpPr>
          <p:cNvPr id="4" name="TextBox 3"/>
          <p:cNvSpPr txBox="1"/>
          <p:nvPr/>
        </p:nvSpPr>
        <p:spPr>
          <a:xfrm>
            <a:off x="1066800" y="6607895"/>
            <a:ext cx="8268610" cy="276999"/>
          </a:xfrm>
          <a:prstGeom prst="rect">
            <a:avLst/>
          </a:prstGeom>
          <a:noFill/>
        </p:spPr>
        <p:txBody>
          <a:bodyPr wrap="none" rtlCol="0">
            <a:spAutoFit/>
          </a:bodyPr>
          <a:lstStyle/>
          <a:p>
            <a:r>
              <a:rPr lang="en-US" sz="1200" dirty="0"/>
              <a:t>Adapted from Borer, E.T., </a:t>
            </a:r>
            <a:r>
              <a:rPr lang="en-US" sz="1200" dirty="0" err="1"/>
              <a:t>Seabloom</a:t>
            </a:r>
            <a:r>
              <a:rPr lang="en-US" sz="1200" dirty="0"/>
              <a:t>, E.W., Jones, M.B., and </a:t>
            </a:r>
            <a:r>
              <a:rPr lang="en-US" sz="1200" dirty="0" err="1"/>
              <a:t>Schildhauer</a:t>
            </a:r>
            <a:r>
              <a:rPr lang="en-US" sz="1200" dirty="0"/>
              <a:t>, M. (2009). Some simple guidelines for data management.</a:t>
            </a:r>
          </a:p>
        </p:txBody>
      </p:sp>
      <p:sp>
        <p:nvSpPr>
          <p:cNvPr id="5" name="Title 1"/>
          <p:cNvSpPr txBox="1">
            <a:spLocks/>
          </p:cNvSpPr>
          <p:nvPr/>
        </p:nvSpPr>
        <p:spPr>
          <a:xfrm>
            <a:off x="0" y="274638"/>
            <a:ext cx="9144000" cy="1143000"/>
          </a:xfrm>
          <a:prstGeom prst="rect">
            <a:avLst/>
          </a:prstGeom>
          <a:solidFill>
            <a:schemeClr val="tx2">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Data Files: Best Practices of Data</a:t>
            </a:r>
            <a:endParaRPr lang="en-US" dirty="0"/>
          </a:p>
        </p:txBody>
      </p:sp>
    </p:spTree>
    <p:extLst>
      <p:ext uri="{BB962C8B-B14F-4D97-AF65-F5344CB8AC3E}">
        <p14:creationId xmlns:p14="http://schemas.microsoft.com/office/powerpoint/2010/main" val="1652871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Best Practices for Data Organization</a:t>
            </a:r>
          </a:p>
        </p:txBody>
      </p:sp>
      <p:sp>
        <p:nvSpPr>
          <p:cNvPr id="3" name="Content Placeholder 2"/>
          <p:cNvSpPr>
            <a:spLocks noGrp="1"/>
          </p:cNvSpPr>
          <p:nvPr>
            <p:ph idx="1"/>
          </p:nvPr>
        </p:nvSpPr>
        <p:spPr>
          <a:xfrm>
            <a:off x="457200" y="1600200"/>
            <a:ext cx="8229600" cy="5284694"/>
          </a:xfrm>
        </p:spPr>
        <p:txBody>
          <a:bodyPr>
            <a:normAutofit lnSpcReduction="10000"/>
          </a:bodyPr>
          <a:lstStyle/>
          <a:p>
            <a:r>
              <a:rPr lang="en-US" dirty="0">
                <a:solidFill>
                  <a:schemeClr val="tx1">
                    <a:lumMod val="50000"/>
                    <a:lumOff val="50000"/>
                  </a:schemeClr>
                </a:solidFill>
              </a:rPr>
              <a:t>Columns (variables) vs. Rows (data)</a:t>
            </a:r>
          </a:p>
          <a:p>
            <a:r>
              <a:rPr lang="en-US" dirty="0">
                <a:solidFill>
                  <a:schemeClr val="tx1">
                    <a:lumMod val="50000"/>
                    <a:lumOff val="50000"/>
                  </a:schemeClr>
                </a:solidFill>
              </a:rPr>
              <a:t>Use standardized formats for date/time</a:t>
            </a:r>
          </a:p>
          <a:p>
            <a:r>
              <a:rPr lang="en-US" dirty="0">
                <a:solidFill>
                  <a:schemeClr val="tx1">
                    <a:lumMod val="50000"/>
                    <a:lumOff val="50000"/>
                  </a:schemeClr>
                </a:solidFill>
              </a:rPr>
              <a:t>Use full taxonomic names</a:t>
            </a:r>
          </a:p>
          <a:p>
            <a:r>
              <a:rPr lang="en-US" dirty="0">
                <a:solidFill>
                  <a:schemeClr val="tx1">
                    <a:lumMod val="50000"/>
                    <a:lumOff val="50000"/>
                  </a:schemeClr>
                </a:solidFill>
              </a:rPr>
              <a:t>Retain raw data, separate “clean” files for analysis</a:t>
            </a:r>
          </a:p>
          <a:p>
            <a:r>
              <a:rPr lang="en-US" dirty="0"/>
              <a:t>Using easily transferrable file formats &amp; hardware</a:t>
            </a:r>
          </a:p>
          <a:p>
            <a:pPr lvl="1"/>
            <a:r>
              <a:rPr lang="en-US" dirty="0"/>
              <a:t>.csv format, not .</a:t>
            </a:r>
            <a:r>
              <a:rPr lang="en-US" dirty="0" err="1"/>
              <a:t>xls</a:t>
            </a:r>
            <a:endParaRPr lang="en-US" dirty="0"/>
          </a:p>
          <a:p>
            <a:pPr lvl="1"/>
            <a:r>
              <a:rPr lang="en-US" dirty="0"/>
              <a:t>Internet/cloud storage &amp; backup </a:t>
            </a:r>
          </a:p>
          <a:p>
            <a:pPr lvl="1"/>
            <a:r>
              <a:rPr lang="en-US" dirty="0"/>
              <a:t>Non-proprietary formats</a:t>
            </a:r>
          </a:p>
          <a:p>
            <a:pPr>
              <a:buNone/>
            </a:pPr>
            <a:endParaRPr lang="en-US" dirty="0"/>
          </a:p>
        </p:txBody>
      </p:sp>
      <p:sp>
        <p:nvSpPr>
          <p:cNvPr id="4" name="TextBox 3"/>
          <p:cNvSpPr txBox="1"/>
          <p:nvPr/>
        </p:nvSpPr>
        <p:spPr>
          <a:xfrm>
            <a:off x="1066800" y="6607895"/>
            <a:ext cx="8268610" cy="276999"/>
          </a:xfrm>
          <a:prstGeom prst="rect">
            <a:avLst/>
          </a:prstGeom>
          <a:noFill/>
        </p:spPr>
        <p:txBody>
          <a:bodyPr wrap="none" rtlCol="0">
            <a:spAutoFit/>
          </a:bodyPr>
          <a:lstStyle/>
          <a:p>
            <a:r>
              <a:rPr lang="en-US" sz="1200" dirty="0"/>
              <a:t>Adapted from Borer, E.T., </a:t>
            </a:r>
            <a:r>
              <a:rPr lang="en-US" sz="1200" dirty="0" err="1"/>
              <a:t>Seabloom</a:t>
            </a:r>
            <a:r>
              <a:rPr lang="en-US" sz="1200" dirty="0"/>
              <a:t>, E.W., Jones, M.B., and </a:t>
            </a:r>
            <a:r>
              <a:rPr lang="en-US" sz="1200" dirty="0" err="1"/>
              <a:t>Schildhauer</a:t>
            </a:r>
            <a:r>
              <a:rPr lang="en-US" sz="1200" dirty="0"/>
              <a:t>, M. (2009). Some simple guidelines for data management.</a:t>
            </a:r>
          </a:p>
        </p:txBody>
      </p:sp>
      <p:sp>
        <p:nvSpPr>
          <p:cNvPr id="5" name="Title 1"/>
          <p:cNvSpPr txBox="1">
            <a:spLocks/>
          </p:cNvSpPr>
          <p:nvPr/>
        </p:nvSpPr>
        <p:spPr>
          <a:xfrm>
            <a:off x="0" y="274638"/>
            <a:ext cx="9144000" cy="1143000"/>
          </a:xfrm>
          <a:prstGeom prst="rect">
            <a:avLst/>
          </a:prstGeom>
          <a:solidFill>
            <a:schemeClr val="tx2">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Data Files: Best Practices of Data</a:t>
            </a:r>
            <a:endParaRPr lang="en-US" dirty="0"/>
          </a:p>
        </p:txBody>
      </p:sp>
    </p:spTree>
    <p:extLst>
      <p:ext uri="{BB962C8B-B14F-4D97-AF65-F5344CB8AC3E}">
        <p14:creationId xmlns:p14="http://schemas.microsoft.com/office/powerpoint/2010/main" val="741188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Best Practices for Data Organization</a:t>
            </a:r>
          </a:p>
        </p:txBody>
      </p:sp>
      <p:sp>
        <p:nvSpPr>
          <p:cNvPr id="3" name="Content Placeholder 2"/>
          <p:cNvSpPr>
            <a:spLocks noGrp="1"/>
          </p:cNvSpPr>
          <p:nvPr>
            <p:ph idx="1"/>
          </p:nvPr>
        </p:nvSpPr>
        <p:spPr/>
        <p:txBody>
          <a:bodyPr>
            <a:normAutofit/>
          </a:bodyPr>
          <a:lstStyle/>
          <a:p>
            <a:r>
              <a:rPr lang="en-US" dirty="0">
                <a:solidFill>
                  <a:schemeClr val="tx1">
                    <a:lumMod val="50000"/>
                    <a:lumOff val="50000"/>
                  </a:schemeClr>
                </a:solidFill>
              </a:rPr>
              <a:t>Columns (variables) vs. Rows (data)</a:t>
            </a:r>
          </a:p>
          <a:p>
            <a:r>
              <a:rPr lang="en-US" dirty="0">
                <a:solidFill>
                  <a:schemeClr val="tx1">
                    <a:lumMod val="50000"/>
                    <a:lumOff val="50000"/>
                  </a:schemeClr>
                </a:solidFill>
              </a:rPr>
              <a:t>Use standardized formats for date/time</a:t>
            </a:r>
          </a:p>
          <a:p>
            <a:r>
              <a:rPr lang="en-US" dirty="0">
                <a:solidFill>
                  <a:schemeClr val="tx1">
                    <a:lumMod val="50000"/>
                    <a:lumOff val="50000"/>
                  </a:schemeClr>
                </a:solidFill>
              </a:rPr>
              <a:t>Use full taxonomic names</a:t>
            </a:r>
          </a:p>
          <a:p>
            <a:r>
              <a:rPr lang="en-US" dirty="0">
                <a:solidFill>
                  <a:schemeClr val="tx1">
                    <a:lumMod val="50000"/>
                    <a:lumOff val="50000"/>
                  </a:schemeClr>
                </a:solidFill>
              </a:rPr>
              <a:t>Retain raw data, separate “clean” files for analysis</a:t>
            </a:r>
          </a:p>
          <a:p>
            <a:r>
              <a:rPr lang="en-US" dirty="0">
                <a:solidFill>
                  <a:schemeClr val="tx1">
                    <a:lumMod val="50000"/>
                    <a:lumOff val="50000"/>
                  </a:schemeClr>
                </a:solidFill>
              </a:rPr>
              <a:t>Using easily transferrable file formats &amp; hardware</a:t>
            </a:r>
          </a:p>
          <a:p>
            <a:r>
              <a:rPr lang="en-US" dirty="0"/>
              <a:t>Descriptive file names (no spaces)</a:t>
            </a:r>
          </a:p>
          <a:p>
            <a:pPr>
              <a:buNone/>
            </a:pPr>
            <a:endParaRPr lang="en-US" dirty="0"/>
          </a:p>
        </p:txBody>
      </p:sp>
      <p:sp>
        <p:nvSpPr>
          <p:cNvPr id="4" name="TextBox 3"/>
          <p:cNvSpPr txBox="1"/>
          <p:nvPr/>
        </p:nvSpPr>
        <p:spPr>
          <a:xfrm>
            <a:off x="1066800" y="6607895"/>
            <a:ext cx="8268610" cy="276999"/>
          </a:xfrm>
          <a:prstGeom prst="rect">
            <a:avLst/>
          </a:prstGeom>
          <a:noFill/>
        </p:spPr>
        <p:txBody>
          <a:bodyPr wrap="none" rtlCol="0">
            <a:spAutoFit/>
          </a:bodyPr>
          <a:lstStyle/>
          <a:p>
            <a:r>
              <a:rPr lang="en-US" sz="1200" dirty="0"/>
              <a:t>Adapted from Borer, E.T., </a:t>
            </a:r>
            <a:r>
              <a:rPr lang="en-US" sz="1200" dirty="0" err="1"/>
              <a:t>Seabloom</a:t>
            </a:r>
            <a:r>
              <a:rPr lang="en-US" sz="1200" dirty="0"/>
              <a:t>, E.W., Jones, M.B., and </a:t>
            </a:r>
            <a:r>
              <a:rPr lang="en-US" sz="1200" dirty="0" err="1"/>
              <a:t>Schildhauer</a:t>
            </a:r>
            <a:r>
              <a:rPr lang="en-US" sz="1200" dirty="0"/>
              <a:t>, M. (2009). Some simple guidelines for data management.</a:t>
            </a:r>
          </a:p>
        </p:txBody>
      </p:sp>
      <p:sp>
        <p:nvSpPr>
          <p:cNvPr id="5" name="Title 1"/>
          <p:cNvSpPr txBox="1">
            <a:spLocks/>
          </p:cNvSpPr>
          <p:nvPr/>
        </p:nvSpPr>
        <p:spPr>
          <a:xfrm>
            <a:off x="0" y="274638"/>
            <a:ext cx="9144000" cy="1143000"/>
          </a:xfrm>
          <a:prstGeom prst="rect">
            <a:avLst/>
          </a:prstGeom>
          <a:solidFill>
            <a:schemeClr val="tx2">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Data Files: Best Practices of Data</a:t>
            </a:r>
            <a:endParaRPr lang="en-US" dirty="0"/>
          </a:p>
        </p:txBody>
      </p:sp>
    </p:spTree>
    <p:extLst>
      <p:ext uri="{BB962C8B-B14F-4D97-AF65-F5344CB8AC3E}">
        <p14:creationId xmlns:p14="http://schemas.microsoft.com/office/powerpoint/2010/main" val="19694395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Best Practices for Data Organization</a:t>
            </a:r>
          </a:p>
        </p:txBody>
      </p:sp>
      <p:sp>
        <p:nvSpPr>
          <p:cNvPr id="3" name="Content Placeholder 2"/>
          <p:cNvSpPr>
            <a:spLocks noGrp="1"/>
          </p:cNvSpPr>
          <p:nvPr>
            <p:ph idx="1"/>
          </p:nvPr>
        </p:nvSpPr>
        <p:spPr>
          <a:xfrm>
            <a:off x="457200" y="1600200"/>
            <a:ext cx="8229600" cy="5257800"/>
          </a:xfrm>
        </p:spPr>
        <p:txBody>
          <a:bodyPr>
            <a:normAutofit/>
          </a:bodyPr>
          <a:lstStyle/>
          <a:p>
            <a:r>
              <a:rPr lang="en-US" dirty="0">
                <a:solidFill>
                  <a:schemeClr val="tx1">
                    <a:lumMod val="50000"/>
                    <a:lumOff val="50000"/>
                  </a:schemeClr>
                </a:solidFill>
              </a:rPr>
              <a:t>Columns (variables) vs. Rows (data)</a:t>
            </a:r>
          </a:p>
          <a:p>
            <a:r>
              <a:rPr lang="en-US" dirty="0">
                <a:solidFill>
                  <a:schemeClr val="tx1">
                    <a:lumMod val="50000"/>
                    <a:lumOff val="50000"/>
                  </a:schemeClr>
                </a:solidFill>
              </a:rPr>
              <a:t>Use standardized formats for date/time</a:t>
            </a:r>
          </a:p>
          <a:p>
            <a:r>
              <a:rPr lang="en-US" dirty="0">
                <a:solidFill>
                  <a:schemeClr val="tx1">
                    <a:lumMod val="50000"/>
                    <a:lumOff val="50000"/>
                  </a:schemeClr>
                </a:solidFill>
              </a:rPr>
              <a:t>Use full taxonomic names</a:t>
            </a:r>
          </a:p>
          <a:p>
            <a:r>
              <a:rPr lang="en-US" dirty="0">
                <a:solidFill>
                  <a:schemeClr val="tx1">
                    <a:lumMod val="50000"/>
                    <a:lumOff val="50000"/>
                  </a:schemeClr>
                </a:solidFill>
              </a:rPr>
              <a:t>Retain raw data, separate “clean” files for analysis</a:t>
            </a:r>
          </a:p>
          <a:p>
            <a:r>
              <a:rPr lang="en-US" dirty="0">
                <a:solidFill>
                  <a:schemeClr val="tx1">
                    <a:lumMod val="50000"/>
                    <a:lumOff val="50000"/>
                  </a:schemeClr>
                </a:solidFill>
              </a:rPr>
              <a:t>Using easily transferrable file formats &amp; hardware</a:t>
            </a:r>
          </a:p>
          <a:p>
            <a:r>
              <a:rPr lang="en-US" dirty="0">
                <a:solidFill>
                  <a:schemeClr val="tx1">
                    <a:lumMod val="50000"/>
                    <a:lumOff val="50000"/>
                  </a:schemeClr>
                </a:solidFill>
              </a:rPr>
              <a:t>Descriptive file names (no spaces)</a:t>
            </a:r>
          </a:p>
          <a:p>
            <a:r>
              <a:rPr lang="en-US" dirty="0"/>
              <a:t>Long-term data storage/archiving </a:t>
            </a:r>
          </a:p>
          <a:p>
            <a:pPr>
              <a:buNone/>
            </a:pPr>
            <a:endParaRPr lang="en-US" dirty="0"/>
          </a:p>
        </p:txBody>
      </p:sp>
      <p:sp>
        <p:nvSpPr>
          <p:cNvPr id="4" name="TextBox 3"/>
          <p:cNvSpPr txBox="1"/>
          <p:nvPr/>
        </p:nvSpPr>
        <p:spPr>
          <a:xfrm>
            <a:off x="1066800" y="6607895"/>
            <a:ext cx="8268610" cy="276999"/>
          </a:xfrm>
          <a:prstGeom prst="rect">
            <a:avLst/>
          </a:prstGeom>
          <a:noFill/>
        </p:spPr>
        <p:txBody>
          <a:bodyPr wrap="none" rtlCol="0">
            <a:spAutoFit/>
          </a:bodyPr>
          <a:lstStyle/>
          <a:p>
            <a:r>
              <a:rPr lang="en-US" sz="1200" dirty="0"/>
              <a:t>Adapted from Borer, E.T., </a:t>
            </a:r>
            <a:r>
              <a:rPr lang="en-US" sz="1200" dirty="0" err="1"/>
              <a:t>Seabloom</a:t>
            </a:r>
            <a:r>
              <a:rPr lang="en-US" sz="1200" dirty="0"/>
              <a:t>, E.W., Jones, M.B., and </a:t>
            </a:r>
            <a:r>
              <a:rPr lang="en-US" sz="1200" dirty="0" err="1"/>
              <a:t>Schildhauer</a:t>
            </a:r>
            <a:r>
              <a:rPr lang="en-US" sz="1200" dirty="0"/>
              <a:t>, M. (2009). Some simple guidelines for data management.</a:t>
            </a:r>
          </a:p>
        </p:txBody>
      </p:sp>
      <p:sp>
        <p:nvSpPr>
          <p:cNvPr id="5" name="Title 1"/>
          <p:cNvSpPr txBox="1">
            <a:spLocks/>
          </p:cNvSpPr>
          <p:nvPr/>
        </p:nvSpPr>
        <p:spPr>
          <a:xfrm>
            <a:off x="0" y="274638"/>
            <a:ext cx="9144000" cy="1143000"/>
          </a:xfrm>
          <a:prstGeom prst="rect">
            <a:avLst/>
          </a:prstGeom>
          <a:solidFill>
            <a:schemeClr val="tx2">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Data Files: Best Practices of Data</a:t>
            </a:r>
            <a:endParaRPr lang="en-US" dirty="0"/>
          </a:p>
        </p:txBody>
      </p:sp>
    </p:spTree>
    <p:extLst>
      <p:ext uri="{BB962C8B-B14F-4D97-AF65-F5344CB8AC3E}">
        <p14:creationId xmlns:p14="http://schemas.microsoft.com/office/powerpoint/2010/main" val="577787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533400" y="1219200"/>
            <a:ext cx="5314950" cy="4524717"/>
          </a:xfrm>
        </p:spPr>
        <p:txBody>
          <a:bodyPr>
            <a:noAutofit/>
          </a:bodyPr>
          <a:lstStyle/>
          <a:p>
            <a:pPr>
              <a:buSzPct val="100000"/>
              <a:buNone/>
            </a:pPr>
            <a:r>
              <a:rPr lang="en-US" sz="2800" b="1" dirty="0">
                <a:ea typeface="ＭＳ Ｐゴシック" pitchFamily="34" charset="-128"/>
              </a:rPr>
              <a:t>Metadata are data ‘reporting’</a:t>
            </a:r>
          </a:p>
          <a:p>
            <a:pPr>
              <a:buSzPct val="100000"/>
            </a:pPr>
            <a:r>
              <a:rPr lang="en-US" sz="2800" dirty="0">
                <a:ea typeface="ＭＳ Ｐゴシック" pitchFamily="34" charset="-128"/>
              </a:rPr>
              <a:t> </a:t>
            </a:r>
            <a:r>
              <a:rPr lang="en-US" sz="2800" b="1" dirty="0">
                <a:ea typeface="ＭＳ Ｐゴシック" pitchFamily="34" charset="-128"/>
              </a:rPr>
              <a:t>WHO</a:t>
            </a:r>
            <a:r>
              <a:rPr lang="en-US" sz="2800" dirty="0">
                <a:ea typeface="ＭＳ Ｐゴシック" pitchFamily="34" charset="-128"/>
              </a:rPr>
              <a:t> created the data?</a:t>
            </a:r>
          </a:p>
          <a:p>
            <a:pPr>
              <a:buSzPct val="100000"/>
            </a:pPr>
            <a:r>
              <a:rPr lang="en-US" sz="2800" dirty="0">
                <a:ea typeface="ＭＳ Ｐゴシック" pitchFamily="34" charset="-128"/>
              </a:rPr>
              <a:t> </a:t>
            </a:r>
            <a:r>
              <a:rPr lang="en-US" sz="2800" b="1" dirty="0">
                <a:ea typeface="ＭＳ Ｐゴシック" pitchFamily="34" charset="-128"/>
              </a:rPr>
              <a:t>WHAT</a:t>
            </a:r>
            <a:r>
              <a:rPr lang="en-US" sz="2800" dirty="0">
                <a:ea typeface="ＭＳ Ｐゴシック" pitchFamily="34" charset="-128"/>
              </a:rPr>
              <a:t> are the contents of the data?</a:t>
            </a:r>
          </a:p>
          <a:p>
            <a:pPr>
              <a:buSzPct val="100000"/>
            </a:pPr>
            <a:r>
              <a:rPr lang="en-US" sz="2800" dirty="0">
                <a:ea typeface="ＭＳ Ｐゴシック" pitchFamily="34" charset="-128"/>
              </a:rPr>
              <a:t> </a:t>
            </a:r>
            <a:r>
              <a:rPr lang="en-US" sz="2800" b="1" dirty="0">
                <a:ea typeface="ＭＳ Ｐゴシック" pitchFamily="34" charset="-128"/>
              </a:rPr>
              <a:t>WHEN</a:t>
            </a:r>
            <a:r>
              <a:rPr lang="en-US" sz="2800" dirty="0">
                <a:ea typeface="ＭＳ Ｐゴシック" pitchFamily="34" charset="-128"/>
              </a:rPr>
              <a:t> were the data created?</a:t>
            </a:r>
          </a:p>
          <a:p>
            <a:pPr>
              <a:buSzPct val="100000"/>
            </a:pPr>
            <a:r>
              <a:rPr lang="en-US" sz="2800" dirty="0">
                <a:ea typeface="ＭＳ Ｐゴシック" pitchFamily="34" charset="-128"/>
              </a:rPr>
              <a:t> </a:t>
            </a:r>
            <a:r>
              <a:rPr lang="en-US" sz="2800" b="1" dirty="0">
                <a:ea typeface="ＭＳ Ｐゴシック" pitchFamily="34" charset="-128"/>
              </a:rPr>
              <a:t>WHERE</a:t>
            </a:r>
            <a:r>
              <a:rPr lang="en-US" sz="2800" dirty="0">
                <a:ea typeface="ＭＳ Ｐゴシック" pitchFamily="34" charset="-128"/>
              </a:rPr>
              <a:t> is it geographically?</a:t>
            </a:r>
          </a:p>
          <a:p>
            <a:pPr>
              <a:buSzPct val="100000"/>
            </a:pPr>
            <a:r>
              <a:rPr lang="en-US" sz="2800" dirty="0">
                <a:ea typeface="ＭＳ Ｐゴシック" pitchFamily="34" charset="-128"/>
              </a:rPr>
              <a:t> </a:t>
            </a:r>
            <a:r>
              <a:rPr lang="en-US" sz="2800" b="1" dirty="0">
                <a:ea typeface="ＭＳ Ｐゴシック" pitchFamily="34" charset="-128"/>
              </a:rPr>
              <a:t>HOW</a:t>
            </a:r>
            <a:r>
              <a:rPr lang="en-US" sz="2800" dirty="0">
                <a:ea typeface="ＭＳ Ｐゴシック" pitchFamily="34" charset="-128"/>
              </a:rPr>
              <a:t> were the data developed?</a:t>
            </a:r>
          </a:p>
          <a:p>
            <a:pPr>
              <a:buSzPct val="100000"/>
            </a:pPr>
            <a:r>
              <a:rPr lang="en-US" sz="2800" dirty="0">
                <a:ea typeface="ＭＳ Ｐゴシック" pitchFamily="34" charset="-128"/>
              </a:rPr>
              <a:t> </a:t>
            </a:r>
            <a:r>
              <a:rPr lang="en-US" sz="2800" b="1" dirty="0">
                <a:ea typeface="ＭＳ Ｐゴシック" pitchFamily="34" charset="-128"/>
              </a:rPr>
              <a:t>WHY</a:t>
            </a:r>
            <a:r>
              <a:rPr lang="en-US" sz="2800" dirty="0">
                <a:ea typeface="ＭＳ Ｐゴシック" pitchFamily="34" charset="-128"/>
              </a:rPr>
              <a:t> were the data developed?</a:t>
            </a:r>
          </a:p>
          <a:p>
            <a:pPr>
              <a:buClr>
                <a:srgbClr val="177F8A"/>
              </a:buClr>
              <a:buSzPct val="100000"/>
              <a:buNone/>
            </a:pPr>
            <a:endParaRPr lang="en-US" sz="2000" dirty="0">
              <a:ea typeface="ＭＳ Ｐゴシック" pitchFamily="34" charset="-128"/>
            </a:endParaRPr>
          </a:p>
          <a:p>
            <a:pPr>
              <a:buFont typeface="Arial" pitchFamily="34" charset="0"/>
              <a:buChar char="•"/>
            </a:pPr>
            <a:endParaRPr lang="en-US" sz="2000" dirty="0">
              <a:ea typeface="ＭＳ Ｐゴシック" pitchFamily="34" charset="-128"/>
            </a:endParaRPr>
          </a:p>
        </p:txBody>
      </p:sp>
      <p:sp>
        <p:nvSpPr>
          <p:cNvPr id="13314" name="Title 1"/>
          <p:cNvSpPr>
            <a:spLocks noGrp="1"/>
          </p:cNvSpPr>
          <p:nvPr>
            <p:ph type="title"/>
          </p:nvPr>
        </p:nvSpPr>
        <p:spPr>
          <a:xfrm>
            <a:off x="0" y="266700"/>
            <a:ext cx="9144000" cy="923584"/>
          </a:xfrm>
          <a:solidFill>
            <a:schemeClr val="tx2">
              <a:lumMod val="20000"/>
              <a:lumOff val="80000"/>
            </a:schemeClr>
          </a:solidFill>
        </p:spPr>
        <p:txBody>
          <a:bodyPr>
            <a:normAutofit/>
          </a:bodyPr>
          <a:lstStyle/>
          <a:p>
            <a:r>
              <a:rPr lang="en-US">
                <a:ea typeface="ＭＳ Ｐゴシック" pitchFamily="34" charset="-128"/>
              </a:rPr>
              <a:t>Metadata</a:t>
            </a:r>
            <a:endParaRPr lang="en-US" dirty="0">
              <a:ea typeface="ＭＳ Ｐゴシック" pitchFamily="34" charset="-128"/>
            </a:endParaRPr>
          </a:p>
        </p:txBody>
      </p:sp>
      <p:sp>
        <p:nvSpPr>
          <p:cNvPr id="6" name="TextBox 5"/>
          <p:cNvSpPr txBox="1"/>
          <p:nvPr/>
        </p:nvSpPr>
        <p:spPr>
          <a:xfrm rot="16200000">
            <a:off x="7043490" y="3771964"/>
            <a:ext cx="2676102" cy="230832"/>
          </a:xfrm>
          <a:prstGeom prst="rect">
            <a:avLst/>
          </a:prstGeom>
          <a:noFill/>
        </p:spPr>
        <p:txBody>
          <a:bodyPr wrap="square" rtlCol="0">
            <a:spAutoFit/>
          </a:bodyPr>
          <a:lstStyle/>
          <a:p>
            <a:r>
              <a:rPr lang="en-US" sz="900" dirty="0">
                <a:solidFill>
                  <a:schemeClr val="bg1">
                    <a:lumMod val="75000"/>
                  </a:schemeClr>
                </a:solidFill>
              </a:rPr>
              <a:t>Photo by Michelle Chang. All Rights Reserved</a:t>
            </a:r>
          </a:p>
        </p:txBody>
      </p:sp>
      <p:sp>
        <p:nvSpPr>
          <p:cNvPr id="2" name="AutoShape 2" descr="https://fbcdn-sphotos-a.akamaihd.net/hphotos-ak-snc7/4175_747810285091_6005554_42724344_4675688_n.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fbcdn-sphotos-a.akamaihd.net/hphotos-ak-snc7/4175_747810285091_6005554_42724344_4675688_n.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descr="\\babylon\co2012\mchang\Desktop\4175_747810285091_6005554_42724344_4675688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8350" y="1869000"/>
            <a:ext cx="2455875" cy="32745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0" y="6096000"/>
            <a:ext cx="9144000" cy="523220"/>
          </a:xfrm>
          <a:prstGeom prst="rect">
            <a:avLst/>
          </a:prstGeom>
          <a:noFill/>
        </p:spPr>
        <p:txBody>
          <a:bodyPr wrap="square" rtlCol="0">
            <a:spAutoFit/>
          </a:bodyPr>
          <a:lstStyle/>
          <a:p>
            <a:pPr algn="ctr"/>
            <a:r>
              <a:rPr lang="en-US" sz="2800" dirty="0"/>
              <a:t>Synthesis of Field Notebook and Data Sheet Organization</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data management?</a:t>
            </a:r>
          </a:p>
        </p:txBody>
      </p:sp>
      <p:sp>
        <p:nvSpPr>
          <p:cNvPr id="3" name="Content Placeholder 2"/>
          <p:cNvSpPr>
            <a:spLocks noGrp="1"/>
          </p:cNvSpPr>
          <p:nvPr>
            <p:ph idx="1"/>
          </p:nvPr>
        </p:nvSpPr>
        <p:spPr>
          <a:xfrm>
            <a:off x="457200" y="1295400"/>
            <a:ext cx="8229600" cy="1295400"/>
          </a:xfrm>
        </p:spPr>
        <p:txBody>
          <a:bodyPr/>
          <a:lstStyle/>
          <a:p>
            <a:r>
              <a:rPr lang="en-US" dirty="0"/>
              <a:t>Organized, efficient data collection</a:t>
            </a:r>
          </a:p>
        </p:txBody>
      </p:sp>
      <p:pic>
        <p:nvPicPr>
          <p:cNvPr id="7" name="Picture 6"/>
          <p:cNvPicPr>
            <a:picLocks noChangeAspect="1"/>
          </p:cNvPicPr>
          <p:nvPr/>
        </p:nvPicPr>
        <p:blipFill>
          <a:blip r:embed="rId3"/>
          <a:stretch>
            <a:fillRect/>
          </a:stretch>
        </p:blipFill>
        <p:spPr>
          <a:xfrm>
            <a:off x="464820" y="2362200"/>
            <a:ext cx="3309118" cy="2303461"/>
          </a:xfrm>
          <a:prstGeom prst="rect">
            <a:avLst/>
          </a:prstGeom>
          <a:ln w="38100">
            <a:solidFill>
              <a:schemeClr val="tx1"/>
            </a:solidFill>
          </a:ln>
        </p:spPr>
      </p:pic>
      <p:pic>
        <p:nvPicPr>
          <p:cNvPr id="6" name="Picture 2" descr="http://www.nrri.umn.edu/sop/images/small/Clipboard_Datasheet.jpg"/>
          <p:cNvPicPr>
            <a:picLocks noChangeAspect="1" noChangeArrowheads="1"/>
          </p:cNvPicPr>
          <p:nvPr/>
        </p:nvPicPr>
        <p:blipFill>
          <a:blip r:embed="rId4" cstate="print"/>
          <a:srcRect/>
          <a:stretch>
            <a:fillRect/>
          </a:stretch>
        </p:blipFill>
        <p:spPr bwMode="auto">
          <a:xfrm>
            <a:off x="2971800" y="3314700"/>
            <a:ext cx="2362200" cy="2362200"/>
          </a:xfrm>
          <a:prstGeom prst="rect">
            <a:avLst/>
          </a:prstGeom>
          <a:noFill/>
          <a:ln w="38100">
            <a:solidFill>
              <a:schemeClr val="tx1"/>
            </a:solidFill>
          </a:ln>
        </p:spPr>
      </p:pic>
      <p:pic>
        <p:nvPicPr>
          <p:cNvPr id="8" name="Picture 7"/>
          <p:cNvPicPr>
            <a:picLocks noChangeAspect="1"/>
          </p:cNvPicPr>
          <p:nvPr/>
        </p:nvPicPr>
        <p:blipFill>
          <a:blip r:embed="rId5"/>
          <a:stretch>
            <a:fillRect/>
          </a:stretch>
        </p:blipFill>
        <p:spPr>
          <a:xfrm>
            <a:off x="5562600" y="2349180"/>
            <a:ext cx="3292218" cy="2230880"/>
          </a:xfrm>
          <a:prstGeom prst="rect">
            <a:avLst/>
          </a:prstGeom>
          <a:ln w="38100">
            <a:solidFill>
              <a:schemeClr val="tx1"/>
            </a:solidFill>
          </a:ln>
        </p:spPr>
      </p:pic>
      <p:sp>
        <p:nvSpPr>
          <p:cNvPr id="9" name="TextBox 8"/>
          <p:cNvSpPr txBox="1"/>
          <p:nvPr/>
        </p:nvSpPr>
        <p:spPr>
          <a:xfrm>
            <a:off x="434340" y="4936638"/>
            <a:ext cx="2286000" cy="461665"/>
          </a:xfrm>
          <a:prstGeom prst="rect">
            <a:avLst/>
          </a:prstGeom>
          <a:noFill/>
        </p:spPr>
        <p:txBody>
          <a:bodyPr wrap="square" rtlCol="0">
            <a:spAutoFit/>
          </a:bodyPr>
          <a:lstStyle/>
          <a:p>
            <a:r>
              <a:rPr lang="en-US" sz="2400" dirty="0"/>
              <a:t>From the field…</a:t>
            </a:r>
          </a:p>
        </p:txBody>
      </p:sp>
      <p:sp>
        <p:nvSpPr>
          <p:cNvPr id="10" name="TextBox 9"/>
          <p:cNvSpPr txBox="1"/>
          <p:nvPr/>
        </p:nvSpPr>
        <p:spPr>
          <a:xfrm>
            <a:off x="5867400" y="4867374"/>
            <a:ext cx="2682618" cy="461665"/>
          </a:xfrm>
          <a:prstGeom prst="rect">
            <a:avLst/>
          </a:prstGeom>
          <a:noFill/>
        </p:spPr>
        <p:txBody>
          <a:bodyPr wrap="square" rtlCol="0">
            <a:spAutoFit/>
          </a:bodyPr>
          <a:lstStyle/>
          <a:p>
            <a:r>
              <a:rPr lang="en-US" sz="2400" dirty="0"/>
              <a:t>…to the computer…</a:t>
            </a:r>
          </a:p>
        </p:txBody>
      </p:sp>
      <p:sp>
        <p:nvSpPr>
          <p:cNvPr id="11" name="TextBox 10"/>
          <p:cNvSpPr txBox="1"/>
          <p:nvPr/>
        </p:nvSpPr>
        <p:spPr>
          <a:xfrm>
            <a:off x="6065709" y="5943600"/>
            <a:ext cx="2286000" cy="461665"/>
          </a:xfrm>
          <a:prstGeom prst="rect">
            <a:avLst/>
          </a:prstGeom>
          <a:noFill/>
        </p:spPr>
        <p:txBody>
          <a:bodyPr wrap="square" rtlCol="0">
            <a:spAutoFit/>
          </a:bodyPr>
          <a:lstStyle/>
          <a:p>
            <a:r>
              <a:rPr lang="en-US" sz="2400" dirty="0"/>
              <a:t>…and beyond!</a:t>
            </a:r>
          </a:p>
        </p:txBody>
      </p:sp>
    </p:spTree>
    <p:extLst>
      <p:ext uri="{BB962C8B-B14F-4D97-AF65-F5344CB8AC3E}">
        <p14:creationId xmlns:p14="http://schemas.microsoft.com/office/powerpoint/2010/main" val="1910516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Ecological Metadata Language</a:t>
            </a:r>
          </a:p>
        </p:txBody>
      </p:sp>
      <p:sp>
        <p:nvSpPr>
          <p:cNvPr id="3" name="Content Placeholder 2"/>
          <p:cNvSpPr>
            <a:spLocks noGrp="1"/>
          </p:cNvSpPr>
          <p:nvPr>
            <p:ph idx="1"/>
          </p:nvPr>
        </p:nvSpPr>
        <p:spPr>
          <a:xfrm>
            <a:off x="762000" y="1143000"/>
            <a:ext cx="5943600" cy="4525963"/>
          </a:xfrm>
        </p:spPr>
        <p:txBody>
          <a:bodyPr>
            <a:normAutofit/>
          </a:bodyPr>
          <a:lstStyle/>
          <a:p>
            <a:pPr>
              <a:buNone/>
            </a:pPr>
            <a:r>
              <a:rPr lang="en-US" dirty="0"/>
              <a:t>Several broad metadata categories</a:t>
            </a:r>
          </a:p>
          <a:p>
            <a:pPr lvl="1"/>
            <a:r>
              <a:rPr lang="en-US" dirty="0"/>
              <a:t>General Dataset</a:t>
            </a:r>
          </a:p>
          <a:p>
            <a:pPr lvl="1"/>
            <a:r>
              <a:rPr lang="en-US" dirty="0"/>
              <a:t>Geographic </a:t>
            </a:r>
            <a:br>
              <a:rPr lang="en-US" dirty="0"/>
            </a:br>
            <a:r>
              <a:rPr lang="en-US" dirty="0"/>
              <a:t>(if appropriate)</a:t>
            </a:r>
          </a:p>
          <a:p>
            <a:pPr lvl="1"/>
            <a:r>
              <a:rPr lang="en-US" dirty="0"/>
              <a:t>Temporal</a:t>
            </a:r>
          </a:p>
          <a:p>
            <a:pPr lvl="1"/>
            <a:r>
              <a:rPr lang="en-US" dirty="0"/>
              <a:t>Taxonomic </a:t>
            </a:r>
            <a:br>
              <a:rPr lang="en-US" dirty="0"/>
            </a:br>
            <a:r>
              <a:rPr lang="en-US" dirty="0"/>
              <a:t>(if appropriate)</a:t>
            </a:r>
          </a:p>
          <a:p>
            <a:pPr lvl="1"/>
            <a:r>
              <a:rPr lang="en-US" dirty="0"/>
              <a:t>Methods</a:t>
            </a:r>
          </a:p>
          <a:p>
            <a:pPr lvl="1"/>
            <a:r>
              <a:rPr lang="en-US" dirty="0"/>
              <a:t>Data Table</a:t>
            </a:r>
          </a:p>
        </p:txBody>
      </p:sp>
      <p:sp>
        <p:nvSpPr>
          <p:cNvPr id="3076" name="AutoShape 4" descr="Morpho imag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Morpho image"/>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0" name="AutoShape 8" descr="Image result for morpho metada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2" name="AutoShape 10" descr="https://knb.ecoinformatics.org/img/morpho-image.png?v=07282015"/>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84" name="Picture 12" descr="http://publicwiki.deltares.nl/download/attachments/38830112/Morpho.JPG"/>
          <p:cNvPicPr>
            <a:picLocks noChangeAspect="1" noChangeArrowheads="1"/>
          </p:cNvPicPr>
          <p:nvPr/>
        </p:nvPicPr>
        <p:blipFill>
          <a:blip r:embed="rId2" cstate="print"/>
          <a:srcRect r="39774" b="21046"/>
          <a:stretch>
            <a:fillRect/>
          </a:stretch>
        </p:blipFill>
        <p:spPr bwMode="auto">
          <a:xfrm>
            <a:off x="4038600" y="2362199"/>
            <a:ext cx="4787747" cy="3311525"/>
          </a:xfrm>
          <a:prstGeom prst="rect">
            <a:avLst/>
          </a:prstGeom>
          <a:noFill/>
          <a:ln w="19050">
            <a:solidFill>
              <a:schemeClr val="tx1"/>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685800" y="420624"/>
            <a:ext cx="6855425" cy="9633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a:solidFill>
                  <a:schemeClr val="tx2"/>
                </a:solidFill>
              </a:rPr>
              <a:t>What is the National Ecological Observatory Network (NEON)? </a:t>
            </a:r>
          </a:p>
        </p:txBody>
      </p:sp>
      <p:sp>
        <p:nvSpPr>
          <p:cNvPr id="5" name="Text Placeholder 7"/>
          <p:cNvSpPr txBox="1">
            <a:spLocks/>
          </p:cNvSpPr>
          <p:nvPr/>
        </p:nvSpPr>
        <p:spPr>
          <a:xfrm>
            <a:off x="526680" y="1905000"/>
            <a:ext cx="8150976" cy="414831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7338" lvl="1" indent="0">
              <a:lnSpc>
                <a:spcPct val="114000"/>
              </a:lnSpc>
              <a:spcAft>
                <a:spcPts val="600"/>
              </a:spcAft>
              <a:buFont typeface="Arial" pitchFamily="34" charset="0"/>
              <a:buNone/>
            </a:pPr>
            <a:r>
              <a:rPr lang="en-US" dirty="0"/>
              <a:t>NEON is a continental-scale ecological observatory funded by the National Science Foundation as a large science facility. NEON provides:</a:t>
            </a:r>
          </a:p>
          <a:p>
            <a:pPr marL="863601" lvl="2" indent="-288925">
              <a:lnSpc>
                <a:spcPct val="114000"/>
              </a:lnSpc>
              <a:spcAft>
                <a:spcPts val="600"/>
              </a:spcAft>
              <a:buSzPts val="2400"/>
              <a:buFont typeface="Arial"/>
              <a:buChar char="•"/>
            </a:pPr>
            <a:r>
              <a:rPr lang="en-US" dirty="0"/>
              <a:t>Free and open data on the drivers of and responses to ecological change </a:t>
            </a:r>
          </a:p>
          <a:p>
            <a:pPr marL="863601" lvl="2" indent="-288925">
              <a:lnSpc>
                <a:spcPct val="114000"/>
              </a:lnSpc>
              <a:spcAft>
                <a:spcPts val="600"/>
              </a:spcAft>
              <a:buSzPts val="2400"/>
              <a:buFont typeface="Arial"/>
              <a:buChar char="•"/>
            </a:pPr>
            <a:r>
              <a:rPr lang="en-US" dirty="0"/>
              <a:t>A standardized and reliable framework for research and experiments</a:t>
            </a:r>
            <a:endParaRPr lang="en-US" b="1" dirty="0"/>
          </a:p>
          <a:p>
            <a:pPr marL="863601" lvl="2" indent="-288925">
              <a:lnSpc>
                <a:spcPct val="114000"/>
              </a:lnSpc>
              <a:spcAft>
                <a:spcPts val="600"/>
              </a:spcAft>
              <a:buSzPts val="2400"/>
              <a:buFont typeface="Arial"/>
              <a:buChar char="•"/>
            </a:pPr>
            <a:r>
              <a:rPr lang="en-US" dirty="0"/>
              <a:t>Data interoperability for integration with other national and international network science projects</a:t>
            </a:r>
            <a:endParaRPr lang="en-US" b="1" dirty="0"/>
          </a:p>
        </p:txBody>
      </p:sp>
      <p:pic>
        <p:nvPicPr>
          <p:cNvPr id="6" name="Picture 2" descr="C:\Users\selmendorf\Downloads\nsf1.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1225" y="330786"/>
            <a:ext cx="1136431"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80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NEON data portal</a:t>
            </a:r>
          </a:p>
        </p:txBody>
      </p:sp>
      <p:sp>
        <p:nvSpPr>
          <p:cNvPr id="3" name="Content Placeholder 2"/>
          <p:cNvSpPr>
            <a:spLocks noGrp="1"/>
          </p:cNvSpPr>
          <p:nvPr>
            <p:ph idx="1"/>
          </p:nvPr>
        </p:nvSpPr>
        <p:spPr>
          <a:xfrm>
            <a:off x="457200" y="944563"/>
            <a:ext cx="8229600" cy="762000"/>
          </a:xfrm>
        </p:spPr>
        <p:txBody>
          <a:bodyPr/>
          <a:lstStyle/>
          <a:p>
            <a:pPr marL="0" indent="0" algn="ctr">
              <a:buNone/>
            </a:pPr>
            <a:r>
              <a:rPr lang="en-US" dirty="0">
                <a:hlinkClick r:id="rId3"/>
              </a:rPr>
              <a:t>http://data.neonscience.org</a:t>
            </a:r>
            <a:endParaRPr lang="en-US" dirty="0"/>
          </a:p>
        </p:txBody>
      </p:sp>
      <p:pic>
        <p:nvPicPr>
          <p:cNvPr id="6" name="Picture 5">
            <a:extLst>
              <a:ext uri="{FF2B5EF4-FFF2-40B4-BE49-F238E27FC236}">
                <a16:creationId xmlns:a16="http://schemas.microsoft.com/office/drawing/2014/main" id="{84B59659-2D8A-4E4F-AAF1-D964E458CA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06563"/>
            <a:ext cx="9144000" cy="4842647"/>
          </a:xfrm>
          <a:prstGeom prst="rect">
            <a:avLst/>
          </a:prstGeom>
        </p:spPr>
      </p:pic>
    </p:spTree>
    <p:extLst>
      <p:ext uri="{BB962C8B-B14F-4D97-AF65-F5344CB8AC3E}">
        <p14:creationId xmlns:p14="http://schemas.microsoft.com/office/powerpoint/2010/main" val="156925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Small Mammal Trapping</a:t>
            </a:r>
          </a:p>
        </p:txBody>
      </p:sp>
      <p:sp>
        <p:nvSpPr>
          <p:cNvPr id="3" name="Content Placeholder 2"/>
          <p:cNvSpPr>
            <a:spLocks noGrp="1"/>
          </p:cNvSpPr>
          <p:nvPr>
            <p:ph idx="1"/>
          </p:nvPr>
        </p:nvSpPr>
        <p:spPr>
          <a:xfrm>
            <a:off x="457200" y="990600"/>
            <a:ext cx="8229600" cy="1676400"/>
          </a:xfrm>
        </p:spPr>
        <p:txBody>
          <a:bodyPr/>
          <a:lstStyle/>
          <a:p>
            <a:r>
              <a:rPr lang="en-US" dirty="0"/>
              <a:t>Technicians sample organisms and record data</a:t>
            </a:r>
          </a:p>
          <a:p>
            <a:pPr lvl="1"/>
            <a:r>
              <a:rPr lang="en-US" dirty="0"/>
              <a:t>Small mammal sampling in by SCA/NPS in Denali National Park </a:t>
            </a:r>
            <a:r>
              <a:rPr lang="en-US" u="sng" dirty="0">
                <a:hlinkClick r:id="rId3"/>
              </a:rPr>
              <a:t>https://youtu.be/KvGvS8pApFE</a:t>
            </a:r>
            <a:endParaRPr lang="en-US" dirty="0"/>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3333" r="18889"/>
          <a:stretch/>
        </p:blipFill>
        <p:spPr>
          <a:xfrm rot="5400000">
            <a:off x="2590800" y="2076450"/>
            <a:ext cx="3962400" cy="5143500"/>
          </a:xfrm>
          <a:prstGeom prst="rect">
            <a:avLst/>
          </a:prstGeom>
          <a:ln w="38100">
            <a:solidFill>
              <a:schemeClr val="tx1"/>
            </a:solidFill>
          </a:ln>
        </p:spPr>
      </p:pic>
    </p:spTree>
    <p:extLst>
      <p:ext uri="{BB962C8B-B14F-4D97-AF65-F5344CB8AC3E}">
        <p14:creationId xmlns:p14="http://schemas.microsoft.com/office/powerpoint/2010/main" val="1493859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 r="47059" b="12270"/>
          <a:stretch/>
        </p:blipFill>
        <p:spPr>
          <a:xfrm>
            <a:off x="228600" y="1143000"/>
            <a:ext cx="8672232" cy="5410200"/>
          </a:xfrm>
          <a:prstGeom prst="rect">
            <a:avLst/>
          </a:prstGeom>
          <a:ln w="38100">
            <a:solidFill>
              <a:schemeClr val="tx1"/>
            </a:solidFill>
          </a:ln>
        </p:spPr>
      </p:pic>
      <p:sp>
        <p:nvSpPr>
          <p:cNvPr id="3" name="Title 1"/>
          <p:cNvSpPr>
            <a:spLocks noGrp="1"/>
          </p:cNvSpPr>
          <p:nvPr>
            <p:ph type="title"/>
          </p:nvPr>
        </p:nvSpPr>
        <p:spPr>
          <a:xfrm>
            <a:off x="457200" y="0"/>
            <a:ext cx="8229600" cy="1143000"/>
          </a:xfrm>
        </p:spPr>
        <p:txBody>
          <a:bodyPr/>
          <a:lstStyle/>
          <a:p>
            <a:r>
              <a:rPr lang="en-US" dirty="0"/>
              <a:t>NEON small mammal data</a:t>
            </a:r>
          </a:p>
        </p:txBody>
      </p:sp>
    </p:spTree>
    <p:extLst>
      <p:ext uri="{BB962C8B-B14F-4D97-AF65-F5344CB8AC3E}">
        <p14:creationId xmlns:p14="http://schemas.microsoft.com/office/powerpoint/2010/main" val="909858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Mark-Recapture Analysis</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088035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143000"/>
          </a:xfrm>
        </p:spPr>
        <p:txBody>
          <a:bodyPr>
            <a:normAutofit fontScale="90000"/>
          </a:bodyPr>
          <a:lstStyle/>
          <a:p>
            <a:r>
              <a:rPr lang="en-US" dirty="0"/>
              <a:t>Estimating abundance: Lincoln-Peterson</a:t>
            </a:r>
          </a:p>
        </p:txBody>
      </p:sp>
      <p:grpSp>
        <p:nvGrpSpPr>
          <p:cNvPr id="24" name="Group 23"/>
          <p:cNvGrpSpPr/>
          <p:nvPr/>
        </p:nvGrpSpPr>
        <p:grpSpPr>
          <a:xfrm>
            <a:off x="1143000" y="1336431"/>
            <a:ext cx="7161997" cy="3063716"/>
            <a:chOff x="1849201" y="2122865"/>
            <a:chExt cx="7161997" cy="3063716"/>
          </a:xfrm>
        </p:grpSpPr>
        <p:sp>
          <p:nvSpPr>
            <p:cNvPr id="4" name="Rectangle 3"/>
            <p:cNvSpPr/>
            <p:nvPr/>
          </p:nvSpPr>
          <p:spPr>
            <a:xfrm>
              <a:off x="3635131" y="2910625"/>
              <a:ext cx="482825" cy="646331"/>
            </a:xfrm>
            <a:prstGeom prst="rect">
              <a:avLst/>
            </a:prstGeom>
          </p:spPr>
          <p:txBody>
            <a:bodyPr wrap="none">
              <a:spAutoFit/>
            </a:bodyPr>
            <a:lstStyle/>
            <a:p>
              <a:pPr algn="ctr"/>
              <a:r>
                <a:rPr lang="en-US" sz="3600" dirty="0"/>
                <a:t>N</a:t>
              </a:r>
            </a:p>
          </p:txBody>
        </p:sp>
        <p:cxnSp>
          <p:nvCxnSpPr>
            <p:cNvPr id="5" name="Straight Connector 4"/>
            <p:cNvCxnSpPr/>
            <p:nvPr/>
          </p:nvCxnSpPr>
          <p:spPr>
            <a:xfrm>
              <a:off x="3580329" y="2849189"/>
              <a:ext cx="5924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585438" y="2122865"/>
              <a:ext cx="582212" cy="646331"/>
            </a:xfrm>
            <a:prstGeom prst="rect">
              <a:avLst/>
            </a:prstGeom>
          </p:spPr>
          <p:txBody>
            <a:bodyPr wrap="none">
              <a:spAutoFit/>
            </a:bodyPr>
            <a:lstStyle/>
            <a:p>
              <a:pPr algn="ctr"/>
              <a:r>
                <a:rPr lang="en-US" sz="3600" dirty="0"/>
                <a:t>n</a:t>
              </a:r>
              <a:r>
                <a:rPr lang="en-US" sz="3600" baseline="-25000" dirty="0"/>
                <a:t>1</a:t>
              </a:r>
              <a:endParaRPr lang="en-US" sz="3600" dirty="0"/>
            </a:p>
          </p:txBody>
        </p:sp>
        <p:sp>
          <p:nvSpPr>
            <p:cNvPr id="7" name="Rectangle 6"/>
            <p:cNvSpPr/>
            <p:nvPr/>
          </p:nvSpPr>
          <p:spPr>
            <a:xfrm>
              <a:off x="4565572" y="2122865"/>
              <a:ext cx="708848" cy="646331"/>
            </a:xfrm>
            <a:prstGeom prst="rect">
              <a:avLst/>
            </a:prstGeom>
          </p:spPr>
          <p:txBody>
            <a:bodyPr wrap="none">
              <a:spAutoFit/>
            </a:bodyPr>
            <a:lstStyle/>
            <a:p>
              <a:pPr algn="ctr"/>
              <a:r>
                <a:rPr lang="en-US" sz="3600" dirty="0"/>
                <a:t>m</a:t>
              </a:r>
              <a:r>
                <a:rPr lang="en-US" sz="3600" baseline="-25000" dirty="0"/>
                <a:t>2</a:t>
              </a:r>
              <a:endParaRPr lang="en-US" sz="3600" dirty="0"/>
            </a:p>
          </p:txBody>
        </p:sp>
        <p:sp>
          <p:nvSpPr>
            <p:cNvPr id="8" name="Rectangle 7"/>
            <p:cNvSpPr/>
            <p:nvPr/>
          </p:nvSpPr>
          <p:spPr>
            <a:xfrm>
              <a:off x="4628889" y="2910625"/>
              <a:ext cx="582211" cy="646331"/>
            </a:xfrm>
            <a:prstGeom prst="rect">
              <a:avLst/>
            </a:prstGeom>
          </p:spPr>
          <p:txBody>
            <a:bodyPr wrap="none">
              <a:spAutoFit/>
            </a:bodyPr>
            <a:lstStyle/>
            <a:p>
              <a:pPr algn="ctr"/>
              <a:r>
                <a:rPr lang="en-US" sz="3600" dirty="0"/>
                <a:t>n</a:t>
              </a:r>
              <a:r>
                <a:rPr lang="en-US" sz="3600" baseline="-25000" dirty="0"/>
                <a:t>2</a:t>
              </a:r>
              <a:endParaRPr lang="en-US" sz="3600" dirty="0"/>
            </a:p>
          </p:txBody>
        </p:sp>
        <p:cxnSp>
          <p:nvCxnSpPr>
            <p:cNvPr id="9" name="Straight Connector 8"/>
            <p:cNvCxnSpPr/>
            <p:nvPr/>
          </p:nvCxnSpPr>
          <p:spPr>
            <a:xfrm>
              <a:off x="4623781" y="2849189"/>
              <a:ext cx="5924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192316" y="2523184"/>
              <a:ext cx="413896" cy="646331"/>
            </a:xfrm>
            <a:prstGeom prst="rect">
              <a:avLst/>
            </a:prstGeom>
          </p:spPr>
          <p:txBody>
            <a:bodyPr wrap="none">
              <a:spAutoFit/>
            </a:bodyPr>
            <a:lstStyle/>
            <a:p>
              <a:pPr algn="ctr"/>
              <a:r>
                <a:rPr lang="en-US" sz="3600" dirty="0"/>
                <a:t>=</a:t>
              </a:r>
            </a:p>
          </p:txBody>
        </p:sp>
        <p:grpSp>
          <p:nvGrpSpPr>
            <p:cNvPr id="11" name="Group 10"/>
            <p:cNvGrpSpPr/>
            <p:nvPr/>
          </p:nvGrpSpPr>
          <p:grpSpPr>
            <a:xfrm>
              <a:off x="1849201" y="3616816"/>
              <a:ext cx="7161997" cy="1569765"/>
              <a:chOff x="3829083" y="3810001"/>
              <a:chExt cx="7161997" cy="1569765"/>
            </a:xfrm>
          </p:grpSpPr>
          <p:sp>
            <p:nvSpPr>
              <p:cNvPr id="12" name="Rectangle 11"/>
              <p:cNvSpPr/>
              <p:nvPr/>
            </p:nvSpPr>
            <p:spPr>
              <a:xfrm>
                <a:off x="3829083" y="3810001"/>
                <a:ext cx="349775" cy="400110"/>
              </a:xfrm>
              <a:prstGeom prst="rect">
                <a:avLst/>
              </a:prstGeom>
            </p:spPr>
            <p:txBody>
              <a:bodyPr wrap="none">
                <a:spAutoFit/>
              </a:bodyPr>
              <a:lstStyle/>
              <a:p>
                <a:pPr algn="ctr"/>
                <a:r>
                  <a:rPr lang="en-US" sz="2000" dirty="0"/>
                  <a:t>N</a:t>
                </a:r>
              </a:p>
            </p:txBody>
          </p:sp>
          <p:sp>
            <p:nvSpPr>
              <p:cNvPr id="13" name="Rectangle 12"/>
              <p:cNvSpPr/>
              <p:nvPr/>
            </p:nvSpPr>
            <p:spPr>
              <a:xfrm>
                <a:off x="3853929" y="4114160"/>
                <a:ext cx="405880" cy="400110"/>
              </a:xfrm>
              <a:prstGeom prst="rect">
                <a:avLst/>
              </a:prstGeom>
            </p:spPr>
            <p:txBody>
              <a:bodyPr wrap="none">
                <a:spAutoFit/>
              </a:bodyPr>
              <a:lstStyle/>
              <a:p>
                <a:r>
                  <a:rPr lang="en-US" sz="2000" dirty="0"/>
                  <a:t>n</a:t>
                </a:r>
                <a:r>
                  <a:rPr lang="en-US" sz="2000" baseline="-25000" dirty="0"/>
                  <a:t>1</a:t>
                </a:r>
                <a:endParaRPr lang="en-US" sz="2000" dirty="0"/>
              </a:p>
            </p:txBody>
          </p:sp>
          <p:sp>
            <p:nvSpPr>
              <p:cNvPr id="14" name="Rectangle 13"/>
              <p:cNvSpPr/>
              <p:nvPr/>
            </p:nvSpPr>
            <p:spPr>
              <a:xfrm>
                <a:off x="3853929" y="4559988"/>
                <a:ext cx="405880" cy="400110"/>
              </a:xfrm>
              <a:prstGeom prst="rect">
                <a:avLst/>
              </a:prstGeom>
            </p:spPr>
            <p:txBody>
              <a:bodyPr wrap="none">
                <a:spAutoFit/>
              </a:bodyPr>
              <a:lstStyle/>
              <a:p>
                <a:r>
                  <a:rPr lang="en-US" sz="2000" dirty="0"/>
                  <a:t>n</a:t>
                </a:r>
                <a:r>
                  <a:rPr lang="en-US" sz="2000" baseline="-25000" dirty="0"/>
                  <a:t>2</a:t>
                </a:r>
                <a:endParaRPr lang="en-US" sz="2000" dirty="0"/>
              </a:p>
            </p:txBody>
          </p:sp>
          <p:sp>
            <p:nvSpPr>
              <p:cNvPr id="15" name="Rectangle 14"/>
              <p:cNvSpPr/>
              <p:nvPr/>
            </p:nvSpPr>
            <p:spPr>
              <a:xfrm>
                <a:off x="3853929" y="4941421"/>
                <a:ext cx="476412" cy="400110"/>
              </a:xfrm>
              <a:prstGeom prst="rect">
                <a:avLst/>
              </a:prstGeom>
            </p:spPr>
            <p:txBody>
              <a:bodyPr wrap="none">
                <a:spAutoFit/>
              </a:bodyPr>
              <a:lstStyle/>
              <a:p>
                <a:r>
                  <a:rPr lang="en-US" sz="2000" dirty="0"/>
                  <a:t>m</a:t>
                </a:r>
                <a:r>
                  <a:rPr lang="en-US" sz="2000" baseline="-25000" dirty="0"/>
                  <a:t>2</a:t>
                </a:r>
                <a:endParaRPr lang="en-US" sz="2000" dirty="0"/>
              </a:p>
            </p:txBody>
          </p:sp>
          <p:sp>
            <p:nvSpPr>
              <p:cNvPr id="16" name="Rectangle 15"/>
              <p:cNvSpPr/>
              <p:nvPr/>
            </p:nvSpPr>
            <p:spPr>
              <a:xfrm>
                <a:off x="4199504" y="3838280"/>
                <a:ext cx="312906" cy="400110"/>
              </a:xfrm>
              <a:prstGeom prst="rect">
                <a:avLst/>
              </a:prstGeom>
            </p:spPr>
            <p:txBody>
              <a:bodyPr wrap="none">
                <a:spAutoFit/>
              </a:bodyPr>
              <a:lstStyle/>
              <a:p>
                <a:pPr algn="ctr"/>
                <a:r>
                  <a:rPr lang="en-US" sz="2000" dirty="0"/>
                  <a:t>=</a:t>
                </a:r>
              </a:p>
            </p:txBody>
          </p:sp>
          <p:sp>
            <p:nvSpPr>
              <p:cNvPr id="17" name="Rectangle 16"/>
              <p:cNvSpPr/>
              <p:nvPr/>
            </p:nvSpPr>
            <p:spPr>
              <a:xfrm>
                <a:off x="4199504" y="4130712"/>
                <a:ext cx="312906" cy="400110"/>
              </a:xfrm>
              <a:prstGeom prst="rect">
                <a:avLst/>
              </a:prstGeom>
            </p:spPr>
            <p:txBody>
              <a:bodyPr wrap="none">
                <a:spAutoFit/>
              </a:bodyPr>
              <a:lstStyle/>
              <a:p>
                <a:pPr algn="ctr"/>
                <a:r>
                  <a:rPr lang="en-US" sz="2000" dirty="0"/>
                  <a:t>=</a:t>
                </a:r>
              </a:p>
            </p:txBody>
          </p:sp>
          <p:sp>
            <p:nvSpPr>
              <p:cNvPr id="18" name="Rectangle 17"/>
              <p:cNvSpPr/>
              <p:nvPr/>
            </p:nvSpPr>
            <p:spPr>
              <a:xfrm>
                <a:off x="4199504" y="4564813"/>
                <a:ext cx="312906" cy="400110"/>
              </a:xfrm>
              <a:prstGeom prst="rect">
                <a:avLst/>
              </a:prstGeom>
            </p:spPr>
            <p:txBody>
              <a:bodyPr wrap="none">
                <a:spAutoFit/>
              </a:bodyPr>
              <a:lstStyle/>
              <a:p>
                <a:pPr algn="ctr"/>
                <a:r>
                  <a:rPr lang="en-US" sz="2000" dirty="0"/>
                  <a:t>=</a:t>
                </a:r>
              </a:p>
            </p:txBody>
          </p:sp>
          <p:sp>
            <p:nvSpPr>
              <p:cNvPr id="19" name="Rectangle 18"/>
              <p:cNvSpPr/>
              <p:nvPr/>
            </p:nvSpPr>
            <p:spPr>
              <a:xfrm>
                <a:off x="4199504" y="4934518"/>
                <a:ext cx="312906" cy="400110"/>
              </a:xfrm>
              <a:prstGeom prst="rect">
                <a:avLst/>
              </a:prstGeom>
            </p:spPr>
            <p:txBody>
              <a:bodyPr wrap="none">
                <a:spAutoFit/>
              </a:bodyPr>
              <a:lstStyle/>
              <a:p>
                <a:pPr algn="ctr"/>
                <a:r>
                  <a:rPr lang="en-US" sz="2000" dirty="0"/>
                  <a:t>=</a:t>
                </a:r>
              </a:p>
            </p:txBody>
          </p:sp>
          <p:sp>
            <p:nvSpPr>
              <p:cNvPr id="20" name="Rectangle 19"/>
              <p:cNvSpPr/>
              <p:nvPr/>
            </p:nvSpPr>
            <p:spPr>
              <a:xfrm>
                <a:off x="4486542" y="3831377"/>
                <a:ext cx="3289298" cy="400110"/>
              </a:xfrm>
              <a:prstGeom prst="rect">
                <a:avLst/>
              </a:prstGeom>
            </p:spPr>
            <p:txBody>
              <a:bodyPr wrap="none">
                <a:spAutoFit/>
              </a:bodyPr>
              <a:lstStyle/>
              <a:p>
                <a:r>
                  <a:rPr lang="en-US" sz="2000" dirty="0"/>
                  <a:t>Total population size estimate</a:t>
                </a:r>
              </a:p>
            </p:txBody>
          </p:sp>
          <p:sp>
            <p:nvSpPr>
              <p:cNvPr id="21" name="Rectangle 20"/>
              <p:cNvSpPr/>
              <p:nvPr/>
            </p:nvSpPr>
            <p:spPr>
              <a:xfrm>
                <a:off x="4486542" y="4207181"/>
                <a:ext cx="5979779" cy="400110"/>
              </a:xfrm>
              <a:prstGeom prst="rect">
                <a:avLst/>
              </a:prstGeom>
            </p:spPr>
            <p:txBody>
              <a:bodyPr wrap="none">
                <a:spAutoFit/>
              </a:bodyPr>
              <a:lstStyle/>
              <a:p>
                <a:r>
                  <a:rPr lang="en-US" sz="2000" dirty="0"/>
                  <a:t># individuals captured and marked in first sampling bout</a:t>
                </a:r>
              </a:p>
            </p:txBody>
          </p:sp>
          <p:sp>
            <p:nvSpPr>
              <p:cNvPr id="22" name="Rectangle 21"/>
              <p:cNvSpPr/>
              <p:nvPr/>
            </p:nvSpPr>
            <p:spPr>
              <a:xfrm>
                <a:off x="4486542" y="4603047"/>
                <a:ext cx="5071453" cy="400110"/>
              </a:xfrm>
              <a:prstGeom prst="rect">
                <a:avLst/>
              </a:prstGeom>
            </p:spPr>
            <p:txBody>
              <a:bodyPr wrap="none">
                <a:spAutoFit/>
              </a:bodyPr>
              <a:lstStyle/>
              <a:p>
                <a:r>
                  <a:rPr lang="en-US" sz="2000" dirty="0"/>
                  <a:t># individuals captured in second sampling bout</a:t>
                </a:r>
              </a:p>
            </p:txBody>
          </p:sp>
          <p:sp>
            <p:nvSpPr>
              <p:cNvPr id="23" name="Rectangle 22"/>
              <p:cNvSpPr/>
              <p:nvPr/>
            </p:nvSpPr>
            <p:spPr>
              <a:xfrm>
                <a:off x="4486542" y="4979656"/>
                <a:ext cx="6504538" cy="400110"/>
              </a:xfrm>
              <a:prstGeom prst="rect">
                <a:avLst/>
              </a:prstGeom>
            </p:spPr>
            <p:txBody>
              <a:bodyPr wrap="none">
                <a:spAutoFit/>
              </a:bodyPr>
              <a:lstStyle/>
              <a:p>
                <a:r>
                  <a:rPr lang="en-US" sz="2000" dirty="0"/>
                  <a:t># of marked (recaptured) individuals in second sampling bout</a:t>
                </a:r>
              </a:p>
            </p:txBody>
          </p:sp>
        </p:grpSp>
      </p:grpSp>
      <p:sp>
        <p:nvSpPr>
          <p:cNvPr id="25" name="TextBox 24"/>
          <p:cNvSpPr txBox="1"/>
          <p:nvPr/>
        </p:nvSpPr>
        <p:spPr>
          <a:xfrm>
            <a:off x="152401" y="4737776"/>
            <a:ext cx="8839200" cy="1754326"/>
          </a:xfrm>
          <a:prstGeom prst="rect">
            <a:avLst/>
          </a:prstGeom>
          <a:noFill/>
          <a:ln>
            <a:solidFill>
              <a:schemeClr val="tx1"/>
            </a:solidFill>
          </a:ln>
        </p:spPr>
        <p:txBody>
          <a:bodyPr wrap="square" rtlCol="0">
            <a:spAutoFit/>
          </a:bodyPr>
          <a:lstStyle/>
          <a:p>
            <a:r>
              <a:rPr lang="en-US" dirty="0"/>
              <a:t>Assumptions:</a:t>
            </a:r>
          </a:p>
          <a:p>
            <a:pPr marL="285750" indent="-285750" fontAlgn="base">
              <a:buFont typeface="Arial" panose="020B0604020202020204" pitchFamily="34" charset="0"/>
              <a:buChar char="•"/>
            </a:pPr>
            <a:r>
              <a:rPr lang="en-US" dirty="0"/>
              <a:t>Individuals are randomly distributed between captures</a:t>
            </a:r>
          </a:p>
          <a:p>
            <a:pPr marL="285750" indent="-285750" fontAlgn="base">
              <a:buFont typeface="Arial" panose="020B0604020202020204" pitchFamily="34" charset="0"/>
              <a:buChar char="•"/>
            </a:pPr>
            <a:r>
              <a:rPr lang="en-US" dirty="0"/>
              <a:t>There is no change in the population (i.e. births, deaths, immigration, emigration) between sampling bouts</a:t>
            </a:r>
          </a:p>
          <a:p>
            <a:pPr marL="285750" indent="-285750" fontAlgn="base">
              <a:buFont typeface="Arial" panose="020B0604020202020204" pitchFamily="34" charset="0"/>
              <a:buChar char="•"/>
            </a:pPr>
            <a:r>
              <a:rPr lang="en-US" dirty="0"/>
              <a:t>Marking individuals does not impact their likelihood of being captured again in the future</a:t>
            </a:r>
          </a:p>
          <a:p>
            <a:endParaRPr lang="en-US" dirty="0"/>
          </a:p>
        </p:txBody>
      </p:sp>
    </p:spTree>
    <p:extLst>
      <p:ext uri="{BB962C8B-B14F-4D97-AF65-F5344CB8AC3E}">
        <p14:creationId xmlns:p14="http://schemas.microsoft.com/office/powerpoint/2010/main" val="355958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371600"/>
          </a:xfrm>
          <a:solidFill>
            <a:schemeClr val="tx2">
              <a:lumMod val="20000"/>
              <a:lumOff val="80000"/>
            </a:schemeClr>
          </a:solidFill>
        </p:spPr>
        <p:txBody>
          <a:bodyPr/>
          <a:lstStyle/>
          <a:p>
            <a:r>
              <a:rPr lang="en-US" dirty="0"/>
              <a:t>Why do it?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78450" cy="1143000"/>
          </a:xfrm>
        </p:spPr>
        <p:txBody>
          <a:bodyPr>
            <a:normAutofit/>
          </a:bodyPr>
          <a:lstStyle/>
          <a:p>
            <a:r>
              <a:rPr lang="en-US" sz="3600" dirty="0"/>
              <a:t>Good Data Support the Process of Science</a:t>
            </a:r>
          </a:p>
        </p:txBody>
      </p:sp>
      <p:grpSp>
        <p:nvGrpSpPr>
          <p:cNvPr id="36" name="Group 35"/>
          <p:cNvGrpSpPr/>
          <p:nvPr/>
        </p:nvGrpSpPr>
        <p:grpSpPr>
          <a:xfrm>
            <a:off x="685800" y="1600200"/>
            <a:ext cx="7804512" cy="4060607"/>
            <a:chOff x="882287" y="1891923"/>
            <a:chExt cx="7804512" cy="4060607"/>
          </a:xfrm>
        </p:grpSpPr>
        <p:grpSp>
          <p:nvGrpSpPr>
            <p:cNvPr id="21" name="Group 20"/>
            <p:cNvGrpSpPr/>
            <p:nvPr/>
          </p:nvGrpSpPr>
          <p:grpSpPr>
            <a:xfrm>
              <a:off x="882287" y="4191000"/>
              <a:ext cx="7677126" cy="923330"/>
              <a:chOff x="1181856" y="4114800"/>
              <a:chExt cx="7677126" cy="923330"/>
            </a:xfrm>
          </p:grpSpPr>
          <p:grpSp>
            <p:nvGrpSpPr>
              <p:cNvPr id="19" name="Group 18"/>
              <p:cNvGrpSpPr/>
              <p:nvPr/>
            </p:nvGrpSpPr>
            <p:grpSpPr>
              <a:xfrm>
                <a:off x="1181856" y="4114800"/>
                <a:ext cx="7077988" cy="923330"/>
                <a:chOff x="1143000" y="2590800"/>
                <a:chExt cx="7077988" cy="923330"/>
              </a:xfrm>
            </p:grpSpPr>
            <p:sp>
              <p:nvSpPr>
                <p:cNvPr id="4" name="TextBox 3"/>
                <p:cNvSpPr txBox="1"/>
                <p:nvPr/>
              </p:nvSpPr>
              <p:spPr>
                <a:xfrm>
                  <a:off x="1143000" y="2590800"/>
                  <a:ext cx="1327864" cy="923330"/>
                </a:xfrm>
                <a:prstGeom prst="rect">
                  <a:avLst/>
                </a:prstGeom>
                <a:noFill/>
                <a:ln>
                  <a:solidFill>
                    <a:schemeClr val="tx1"/>
                  </a:solidFill>
                </a:ln>
              </p:spPr>
              <p:txBody>
                <a:bodyPr wrap="none" rtlCol="0">
                  <a:spAutoFit/>
                </a:bodyPr>
                <a:lstStyle/>
                <a:p>
                  <a:pPr algn="ctr"/>
                  <a:r>
                    <a:rPr lang="en-US" dirty="0"/>
                    <a:t>Question</a:t>
                  </a:r>
                  <a:br>
                    <a:rPr lang="en-US" dirty="0"/>
                  </a:br>
                  <a:r>
                    <a:rPr lang="en-US" dirty="0"/>
                    <a:t>or</a:t>
                  </a:r>
                  <a:br>
                    <a:rPr lang="en-US" dirty="0"/>
                  </a:br>
                  <a:r>
                    <a:rPr lang="en-US" dirty="0"/>
                    <a:t>Observation</a:t>
                  </a:r>
                </a:p>
              </p:txBody>
            </p:sp>
            <p:sp>
              <p:nvSpPr>
                <p:cNvPr id="5" name="TextBox 4"/>
                <p:cNvSpPr txBox="1"/>
                <p:nvPr/>
              </p:nvSpPr>
              <p:spPr>
                <a:xfrm>
                  <a:off x="3155247" y="2590800"/>
                  <a:ext cx="1223412" cy="369332"/>
                </a:xfrm>
                <a:prstGeom prst="rect">
                  <a:avLst/>
                </a:prstGeom>
                <a:noFill/>
                <a:ln>
                  <a:solidFill>
                    <a:schemeClr val="tx1"/>
                  </a:solidFill>
                </a:ln>
              </p:spPr>
              <p:txBody>
                <a:bodyPr wrap="none" rtlCol="0">
                  <a:spAutoFit/>
                </a:bodyPr>
                <a:lstStyle/>
                <a:p>
                  <a:pPr algn="ctr"/>
                  <a:r>
                    <a:rPr lang="en-US" dirty="0"/>
                    <a:t>Hypothesis</a:t>
                  </a:r>
                </a:p>
              </p:txBody>
            </p:sp>
            <p:sp>
              <p:nvSpPr>
                <p:cNvPr id="6" name="TextBox 5"/>
                <p:cNvSpPr txBox="1"/>
                <p:nvPr/>
              </p:nvSpPr>
              <p:spPr>
                <a:xfrm>
                  <a:off x="5063042" y="2590800"/>
                  <a:ext cx="1262974" cy="369332"/>
                </a:xfrm>
                <a:prstGeom prst="rect">
                  <a:avLst/>
                </a:prstGeom>
                <a:noFill/>
                <a:ln>
                  <a:solidFill>
                    <a:schemeClr val="tx1"/>
                  </a:solidFill>
                </a:ln>
              </p:spPr>
              <p:txBody>
                <a:bodyPr wrap="none" rtlCol="0">
                  <a:spAutoFit/>
                </a:bodyPr>
                <a:lstStyle/>
                <a:p>
                  <a:pPr algn="ctr"/>
                  <a:r>
                    <a:rPr lang="en-US" dirty="0"/>
                    <a:t>Experiment</a:t>
                  </a:r>
                </a:p>
              </p:txBody>
            </p:sp>
            <p:sp>
              <p:nvSpPr>
                <p:cNvPr id="7" name="TextBox 6"/>
                <p:cNvSpPr txBox="1"/>
                <p:nvPr/>
              </p:nvSpPr>
              <p:spPr>
                <a:xfrm>
                  <a:off x="7010400" y="2590800"/>
                  <a:ext cx="1210588" cy="369332"/>
                </a:xfrm>
                <a:prstGeom prst="rect">
                  <a:avLst/>
                </a:prstGeom>
                <a:noFill/>
                <a:ln>
                  <a:solidFill>
                    <a:schemeClr val="tx1"/>
                  </a:solidFill>
                </a:ln>
              </p:spPr>
              <p:txBody>
                <a:bodyPr wrap="none" rtlCol="0">
                  <a:spAutoFit/>
                </a:bodyPr>
                <a:lstStyle/>
                <a:p>
                  <a:pPr algn="ctr"/>
                  <a:r>
                    <a:rPr lang="en-US" dirty="0"/>
                    <a:t>Conclusion</a:t>
                  </a:r>
                </a:p>
              </p:txBody>
            </p:sp>
            <p:sp>
              <p:nvSpPr>
                <p:cNvPr id="3" name="Right Arrow 2"/>
                <p:cNvSpPr/>
                <p:nvPr/>
              </p:nvSpPr>
              <p:spPr>
                <a:xfrm>
                  <a:off x="2568932" y="2590800"/>
                  <a:ext cx="488247" cy="36933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476727" y="2590800"/>
                  <a:ext cx="488247" cy="36933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6424084" y="2613422"/>
                  <a:ext cx="488247" cy="36933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urved Connector 10"/>
                <p:cNvCxnSpPr>
                  <a:stCxn id="7" idx="2"/>
                  <a:endCxn id="3" idx="2"/>
                </p:cNvCxnSpPr>
                <p:nvPr/>
              </p:nvCxnSpPr>
              <p:spPr>
                <a:xfrm rot="5400000">
                  <a:off x="5244104" y="588542"/>
                  <a:ext cx="12700" cy="4743181"/>
                </a:xfrm>
                <a:prstGeom prst="curvedConnector3">
                  <a:avLst>
                    <a:gd name="adj1" fmla="val 11160000"/>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Right Arrow 19"/>
              <p:cNvSpPr/>
              <p:nvPr/>
            </p:nvSpPr>
            <p:spPr>
              <a:xfrm>
                <a:off x="8370735" y="4141233"/>
                <a:ext cx="488247" cy="36933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4145115" y="1891923"/>
              <a:ext cx="1151469" cy="707886"/>
            </a:xfrm>
            <a:prstGeom prst="rect">
              <a:avLst/>
            </a:prstGeom>
            <a:noFill/>
          </p:spPr>
          <p:txBody>
            <a:bodyPr wrap="none" rtlCol="0">
              <a:spAutoFit/>
            </a:bodyPr>
            <a:lstStyle/>
            <a:p>
              <a:pPr algn="ctr"/>
              <a:r>
                <a:rPr lang="en-US" sz="4000" dirty="0"/>
                <a:t>Data</a:t>
              </a:r>
            </a:p>
          </p:txBody>
        </p:sp>
        <p:cxnSp>
          <p:nvCxnSpPr>
            <p:cNvPr id="24" name="Straight Arrow Connector 23"/>
            <p:cNvCxnSpPr/>
            <p:nvPr/>
          </p:nvCxnSpPr>
          <p:spPr>
            <a:xfrm flipH="1">
              <a:off x="1676400" y="2608848"/>
              <a:ext cx="2441547" cy="14297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3810000" y="2608848"/>
              <a:ext cx="650137" cy="1353552"/>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989741" y="2592577"/>
              <a:ext cx="649059" cy="1446023"/>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314270" y="2592577"/>
              <a:ext cx="2040711" cy="1369823"/>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123383" y="2769612"/>
              <a:ext cx="989534" cy="369332"/>
            </a:xfrm>
            <a:prstGeom prst="rect">
              <a:avLst/>
            </a:prstGeom>
            <a:solidFill>
              <a:schemeClr val="tx2">
                <a:lumMod val="60000"/>
                <a:lumOff val="40000"/>
              </a:schemeClr>
            </a:solidFill>
          </p:spPr>
          <p:txBody>
            <a:bodyPr wrap="square" rtlCol="0">
              <a:spAutoFit/>
            </a:bodyPr>
            <a:lstStyle/>
            <a:p>
              <a:pPr algn="ctr"/>
              <a:r>
                <a:rPr lang="en-US" dirty="0">
                  <a:solidFill>
                    <a:schemeClr val="bg1"/>
                  </a:solidFill>
                </a:rPr>
                <a:t>Informs</a:t>
              </a:r>
            </a:p>
          </p:txBody>
        </p:sp>
        <p:sp>
          <p:nvSpPr>
            <p:cNvPr id="33" name="TextBox 32"/>
            <p:cNvSpPr txBox="1"/>
            <p:nvPr/>
          </p:nvSpPr>
          <p:spPr>
            <a:xfrm>
              <a:off x="4216014" y="3216969"/>
              <a:ext cx="989534" cy="369332"/>
            </a:xfrm>
            <a:prstGeom prst="rect">
              <a:avLst/>
            </a:prstGeom>
            <a:solidFill>
              <a:schemeClr val="accent3">
                <a:lumMod val="75000"/>
              </a:schemeClr>
            </a:solidFill>
          </p:spPr>
          <p:txBody>
            <a:bodyPr wrap="square" rtlCol="0">
              <a:spAutoFit/>
            </a:bodyPr>
            <a:lstStyle/>
            <a:p>
              <a:pPr algn="ctr"/>
              <a:r>
                <a:rPr lang="en-US" dirty="0">
                  <a:solidFill>
                    <a:schemeClr val="bg1"/>
                  </a:solidFill>
                </a:rPr>
                <a:t>Clarifies</a:t>
              </a:r>
            </a:p>
          </p:txBody>
        </p:sp>
        <p:sp>
          <p:nvSpPr>
            <p:cNvPr id="34" name="TextBox 33"/>
            <p:cNvSpPr txBox="1"/>
            <p:nvPr/>
          </p:nvSpPr>
          <p:spPr>
            <a:xfrm>
              <a:off x="6254920" y="2786340"/>
              <a:ext cx="989534" cy="369332"/>
            </a:xfrm>
            <a:prstGeom prst="rect">
              <a:avLst/>
            </a:prstGeom>
            <a:solidFill>
              <a:schemeClr val="accent6">
                <a:lumMod val="75000"/>
              </a:schemeClr>
            </a:solidFill>
          </p:spPr>
          <p:txBody>
            <a:bodyPr wrap="square" rtlCol="0">
              <a:spAutoFit/>
            </a:bodyPr>
            <a:lstStyle/>
            <a:p>
              <a:pPr algn="ctr"/>
              <a:r>
                <a:rPr lang="en-US" dirty="0">
                  <a:solidFill>
                    <a:schemeClr val="bg1"/>
                  </a:solidFill>
                </a:rPr>
                <a:t>Justifies</a:t>
              </a:r>
            </a:p>
          </p:txBody>
        </p:sp>
        <p:sp>
          <p:nvSpPr>
            <p:cNvPr id="35" name="TextBox 34"/>
            <p:cNvSpPr txBox="1"/>
            <p:nvPr/>
          </p:nvSpPr>
          <p:spPr>
            <a:xfrm>
              <a:off x="7576398" y="5029200"/>
              <a:ext cx="1110401" cy="923330"/>
            </a:xfrm>
            <a:prstGeom prst="rect">
              <a:avLst/>
            </a:prstGeom>
            <a:noFill/>
          </p:spPr>
          <p:txBody>
            <a:bodyPr wrap="square" rtlCol="0">
              <a:spAutoFit/>
            </a:bodyPr>
            <a:lstStyle/>
            <a:p>
              <a:pPr algn="ctr"/>
              <a:r>
                <a:rPr lang="en-US" dirty="0"/>
                <a:t>And leads to progress!</a:t>
              </a:r>
            </a:p>
          </p:txBody>
        </p:sp>
      </p:grpSp>
    </p:spTree>
    <p:extLst>
      <p:ext uri="{BB962C8B-B14F-4D97-AF65-F5344CB8AC3E}">
        <p14:creationId xmlns:p14="http://schemas.microsoft.com/office/powerpoint/2010/main" val="3454728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89266"/>
            <a:ext cx="9144000" cy="701018"/>
          </a:xfrm>
        </p:spPr>
        <p:txBody>
          <a:bodyPr>
            <a:normAutofit fontScale="90000"/>
          </a:bodyPr>
          <a:lstStyle/>
          <a:p>
            <a:r>
              <a:rPr lang="en-US" dirty="0">
                <a:ea typeface="ＭＳ Ｐゴシック" pitchFamily="34" charset="-128"/>
              </a:rPr>
              <a:t>Data under threat</a:t>
            </a:r>
          </a:p>
        </p:txBody>
      </p:sp>
      <p:pic>
        <p:nvPicPr>
          <p:cNvPr id="6" name="Picture 2" descr="http://farm3.staticflickr.com/2552/3718131356_7d3486875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517" y="1287515"/>
            <a:ext cx="2929485" cy="1951038"/>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rot="16200000">
            <a:off x="2867601" y="2153479"/>
            <a:ext cx="1962761" cy="230832"/>
          </a:xfrm>
          <a:prstGeom prst="rect">
            <a:avLst/>
          </a:prstGeom>
          <a:noFill/>
        </p:spPr>
        <p:txBody>
          <a:bodyPr wrap="square" rtlCol="0">
            <a:spAutoFit/>
          </a:bodyPr>
          <a:lstStyle/>
          <a:p>
            <a:r>
              <a:rPr lang="en-US" sz="900" dirty="0">
                <a:solidFill>
                  <a:schemeClr val="bg1">
                    <a:lumMod val="75000"/>
                  </a:schemeClr>
                </a:solidFill>
              </a:rPr>
              <a:t>CC image by </a:t>
            </a:r>
            <a:r>
              <a:rPr lang="en-US" sz="900" dirty="0" err="1">
                <a:solidFill>
                  <a:schemeClr val="bg1">
                    <a:lumMod val="75000"/>
                  </a:schemeClr>
                </a:solidFill>
              </a:rPr>
              <a:t>Sharyn</a:t>
            </a:r>
            <a:r>
              <a:rPr lang="en-US" sz="900" dirty="0">
                <a:solidFill>
                  <a:schemeClr val="bg1">
                    <a:lumMod val="75000"/>
                  </a:schemeClr>
                </a:solidFill>
              </a:rPr>
              <a:t> Morrow on Flickr</a:t>
            </a:r>
          </a:p>
        </p:txBody>
      </p:sp>
      <p:pic>
        <p:nvPicPr>
          <p:cNvPr id="10242" name="Picture 2" descr="http://farm4.staticflickr.com/3038/3091261141_7c76d2d97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333" y="3670832"/>
            <a:ext cx="3999610" cy="265574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rot="16200000">
            <a:off x="3233949" y="4875882"/>
            <a:ext cx="2676102" cy="230832"/>
          </a:xfrm>
          <a:prstGeom prst="rect">
            <a:avLst/>
          </a:prstGeom>
          <a:noFill/>
        </p:spPr>
        <p:txBody>
          <a:bodyPr wrap="square" rtlCol="0">
            <a:spAutoFit/>
          </a:bodyPr>
          <a:lstStyle/>
          <a:p>
            <a:r>
              <a:rPr lang="en-US" sz="900" dirty="0">
                <a:solidFill>
                  <a:schemeClr val="bg1">
                    <a:lumMod val="75000"/>
                  </a:schemeClr>
                </a:solidFill>
              </a:rPr>
              <a:t>CC image by </a:t>
            </a:r>
            <a:r>
              <a:rPr lang="en-US" sz="900" dirty="0" err="1">
                <a:solidFill>
                  <a:schemeClr val="bg1">
                    <a:lumMod val="75000"/>
                  </a:schemeClr>
                </a:solidFill>
              </a:rPr>
              <a:t>momboleum</a:t>
            </a:r>
            <a:r>
              <a:rPr lang="en-US" sz="900" dirty="0">
                <a:solidFill>
                  <a:schemeClr val="bg1">
                    <a:lumMod val="75000"/>
                  </a:schemeClr>
                </a:solidFill>
              </a:rPr>
              <a:t>  on Flickr</a:t>
            </a:r>
          </a:p>
        </p:txBody>
      </p:sp>
      <p:pic>
        <p:nvPicPr>
          <p:cNvPr id="17410" name="Picture 2" descr="http://www.andromeda-tech.com/new/photos/liquid.png"/>
          <p:cNvPicPr>
            <a:picLocks noChangeAspect="1" noChangeArrowheads="1"/>
          </p:cNvPicPr>
          <p:nvPr/>
        </p:nvPicPr>
        <p:blipFill>
          <a:blip r:embed="rId5" cstate="print"/>
          <a:srcRect/>
          <a:stretch>
            <a:fillRect/>
          </a:stretch>
        </p:blipFill>
        <p:spPr bwMode="auto">
          <a:xfrm>
            <a:off x="5181600" y="1190284"/>
            <a:ext cx="3674055" cy="2522485"/>
          </a:xfrm>
          <a:prstGeom prst="rect">
            <a:avLst/>
          </a:prstGeom>
          <a:noFill/>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9200" y="3924300"/>
            <a:ext cx="1066800" cy="800100"/>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29200" y="4642854"/>
            <a:ext cx="3679917" cy="538345"/>
          </a:xfrm>
          <a:prstGeom prst="rect">
            <a:avLst/>
          </a:prstGeom>
        </p:spPr>
      </p:pic>
    </p:spTree>
    <p:extLst>
      <p:ext uri="{BB962C8B-B14F-4D97-AF65-F5344CB8AC3E}">
        <p14:creationId xmlns:p14="http://schemas.microsoft.com/office/powerpoint/2010/main" val="20112645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http://drlynnjohnson.com/wp-content/uploads/2014/03/cd-dvd.jpg"/>
          <p:cNvPicPr>
            <a:picLocks noChangeAspect="1" noChangeArrowheads="1"/>
          </p:cNvPicPr>
          <p:nvPr/>
        </p:nvPicPr>
        <p:blipFill>
          <a:blip r:embed="rId3" cstate="print"/>
          <a:srcRect/>
          <a:stretch>
            <a:fillRect/>
          </a:stretch>
        </p:blipFill>
        <p:spPr bwMode="auto">
          <a:xfrm>
            <a:off x="5257800" y="914400"/>
            <a:ext cx="3422742" cy="3333751"/>
          </a:xfrm>
          <a:prstGeom prst="rect">
            <a:avLst/>
          </a:prstGeom>
          <a:noFill/>
        </p:spPr>
      </p:pic>
      <p:sp>
        <p:nvSpPr>
          <p:cNvPr id="2" name="Title 1"/>
          <p:cNvSpPr>
            <a:spLocks noGrp="1"/>
          </p:cNvSpPr>
          <p:nvPr>
            <p:ph type="title"/>
          </p:nvPr>
        </p:nvSpPr>
        <p:spPr/>
        <p:txBody>
          <a:bodyPr/>
          <a:lstStyle/>
          <a:p>
            <a:r>
              <a:rPr lang="en-US" dirty="0"/>
              <a:t>Changes in format</a:t>
            </a:r>
          </a:p>
        </p:txBody>
      </p:sp>
      <p:pic>
        <p:nvPicPr>
          <p:cNvPr id="38914" name="Picture 2" descr="http://anywherecomputercare.com/wp-content/uploads/8-TrackTape.jpg"/>
          <p:cNvPicPr>
            <a:picLocks noChangeAspect="1" noChangeArrowheads="1"/>
          </p:cNvPicPr>
          <p:nvPr/>
        </p:nvPicPr>
        <p:blipFill>
          <a:blip r:embed="rId4" cstate="print"/>
          <a:srcRect/>
          <a:stretch>
            <a:fillRect/>
          </a:stretch>
        </p:blipFill>
        <p:spPr bwMode="auto">
          <a:xfrm>
            <a:off x="0" y="1143000"/>
            <a:ext cx="4256518" cy="2514600"/>
          </a:xfrm>
          <a:prstGeom prst="rect">
            <a:avLst/>
          </a:prstGeom>
          <a:noFill/>
        </p:spPr>
      </p:pic>
      <p:pic>
        <p:nvPicPr>
          <p:cNvPr id="38918" name="Picture 6" descr="http://b.fastcompany.net/multisite_files/fastcompany/imagecache/inline-large/inline/2013/01/3004409-inline-486887229415da3c4dabz.jpg"/>
          <p:cNvPicPr>
            <a:picLocks noChangeAspect="1" noChangeArrowheads="1"/>
          </p:cNvPicPr>
          <p:nvPr/>
        </p:nvPicPr>
        <p:blipFill>
          <a:blip r:embed="rId5" cstate="print"/>
          <a:srcRect/>
          <a:stretch>
            <a:fillRect/>
          </a:stretch>
        </p:blipFill>
        <p:spPr bwMode="auto">
          <a:xfrm>
            <a:off x="533400" y="3886200"/>
            <a:ext cx="3352800" cy="2514600"/>
          </a:xfrm>
          <a:prstGeom prst="rect">
            <a:avLst/>
          </a:prstGeom>
          <a:noFill/>
        </p:spPr>
      </p:pic>
      <p:pic>
        <p:nvPicPr>
          <p:cNvPr id="38920" name="Picture 8" descr="https://upload.wikimedia.org/wikipedia/commons/9/97/Zip-100a-transparent.png"/>
          <p:cNvPicPr>
            <a:picLocks noChangeAspect="1" noChangeArrowheads="1"/>
          </p:cNvPicPr>
          <p:nvPr/>
        </p:nvPicPr>
        <p:blipFill>
          <a:blip r:embed="rId6" cstate="print"/>
          <a:srcRect/>
          <a:stretch>
            <a:fillRect/>
          </a:stretch>
        </p:blipFill>
        <p:spPr bwMode="auto">
          <a:xfrm>
            <a:off x="6248400" y="4302875"/>
            <a:ext cx="2566792" cy="2555125"/>
          </a:xfrm>
          <a:prstGeom prst="rect">
            <a:avLst/>
          </a:prstGeom>
          <a:noFill/>
        </p:spPr>
      </p:pic>
      <p:pic>
        <p:nvPicPr>
          <p:cNvPr id="38922" name="Picture 10" descr="https://upload.wikimedia.org/wikipedia/commons/8/86/SanDisk_Cruzer_Micro.png"/>
          <p:cNvPicPr>
            <a:picLocks noChangeAspect="1" noChangeArrowheads="1"/>
          </p:cNvPicPr>
          <p:nvPr/>
        </p:nvPicPr>
        <p:blipFill>
          <a:blip r:embed="rId7" cstate="print"/>
          <a:srcRect/>
          <a:stretch>
            <a:fillRect/>
          </a:stretch>
        </p:blipFill>
        <p:spPr bwMode="auto">
          <a:xfrm rot="5400000">
            <a:off x="2854757" y="2784043"/>
            <a:ext cx="3657600" cy="220431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a:t>Replication of Research &amp; </a:t>
            </a:r>
            <a:br>
              <a:rPr lang="en-US" dirty="0"/>
            </a:br>
            <a:r>
              <a:rPr lang="en-US" dirty="0"/>
              <a:t>Changes in a project or staff</a:t>
            </a:r>
          </a:p>
        </p:txBody>
      </p:sp>
      <p:sp>
        <p:nvSpPr>
          <p:cNvPr id="4" name="Rectangle 3"/>
          <p:cNvSpPr/>
          <p:nvPr/>
        </p:nvSpPr>
        <p:spPr>
          <a:xfrm>
            <a:off x="457200" y="2118985"/>
            <a:ext cx="4876800" cy="4662815"/>
          </a:xfrm>
          <a:prstGeom prst="rect">
            <a:avLst/>
          </a:prstGeom>
        </p:spPr>
        <p:txBody>
          <a:bodyPr wrap="square">
            <a:spAutoFit/>
          </a:bodyPr>
          <a:lstStyle/>
          <a:p>
            <a:r>
              <a:rPr lang="en-US" sz="1100" dirty="0"/>
              <a:t>We measured the activities of PO and GLD in </a:t>
            </a:r>
            <a:r>
              <a:rPr lang="en-US" sz="1100" dirty="0" err="1"/>
              <a:t>hemolymph</a:t>
            </a:r>
            <a:r>
              <a:rPr lang="en-US" sz="1100" dirty="0"/>
              <a:t> from 40 and 448 larvae. Larvae from both cohorts were inoculated orally with an LD50 of LdMNPV-7H5 occlusion bodies in 60% glycerol (165 OB/</a:t>
            </a:r>
            <a:r>
              <a:rPr lang="en-US" sz="1100" dirty="0" err="1"/>
              <a:t>mL</a:t>
            </a:r>
            <a:r>
              <a:rPr lang="en-US" sz="1100" dirty="0"/>
              <a:t> for 40 larvae and 4000 OB/</a:t>
            </a:r>
            <a:r>
              <a:rPr lang="en-US" sz="1100" dirty="0" err="1"/>
              <a:t>mL</a:t>
            </a:r>
            <a:r>
              <a:rPr lang="en-US" sz="1100" dirty="0"/>
              <a:t> for 448 larvae to obtain similar mortality levels). Two types of controls of each age group were prepared: one group was mock-inoculated with 60% glycerol only and the other group was untreated. Inoculations were performed with a syringe and a 30-gauge, blunt needle. The needle was inserted into the mouth and 1 </a:t>
            </a:r>
            <a:r>
              <a:rPr lang="en-US" sz="1100" dirty="0" err="1"/>
              <a:t>mL</a:t>
            </a:r>
            <a:r>
              <a:rPr lang="en-US" sz="1100" dirty="0"/>
              <a:t> of </a:t>
            </a:r>
            <a:r>
              <a:rPr lang="en-US" sz="1100" dirty="0" err="1"/>
              <a:t>inoculum</a:t>
            </a:r>
            <a:r>
              <a:rPr lang="en-US" sz="1100" dirty="0"/>
              <a:t> was delivered into the anterior </a:t>
            </a:r>
            <a:r>
              <a:rPr lang="en-US" sz="1100" dirty="0" err="1"/>
              <a:t>midgut</a:t>
            </a:r>
            <a:r>
              <a:rPr lang="en-US" sz="1100" dirty="0"/>
              <a:t> using a </a:t>
            </a:r>
            <a:r>
              <a:rPr lang="en-US" sz="1100" dirty="0" err="1"/>
              <a:t>microinjector</a:t>
            </a:r>
            <a:r>
              <a:rPr lang="en-US" sz="1100" dirty="0"/>
              <a:t>, as described above for </a:t>
            </a:r>
            <a:r>
              <a:rPr lang="en-US" sz="1100" dirty="0" err="1"/>
              <a:t>intrahemocoelic</a:t>
            </a:r>
            <a:r>
              <a:rPr lang="en-US" sz="1100" dirty="0"/>
              <a:t> inoculation. After inoculation, the larvae were kept in individual plastic cups and maintained at 25 8C with a 18:6 h (L:D) photoperiod. </a:t>
            </a:r>
            <a:r>
              <a:rPr lang="en-US" sz="1100" dirty="0" err="1"/>
              <a:t>Hemolymph</a:t>
            </a:r>
            <a:r>
              <a:rPr lang="en-US" sz="1100" dirty="0"/>
              <a:t> samples were collected at 36, 48, and 72 h post-inoculation (</a:t>
            </a:r>
            <a:r>
              <a:rPr lang="en-US" sz="1100" dirty="0" err="1"/>
              <a:t>hpi</a:t>
            </a:r>
            <a:r>
              <a:rPr lang="en-US" sz="1100" dirty="0"/>
              <a:t>) from 8 to 10 larvae of each age from viral, mock, and </a:t>
            </a:r>
            <a:r>
              <a:rPr lang="en-US" sz="1100" dirty="0" err="1"/>
              <a:t>uninoculated</a:t>
            </a:r>
            <a:r>
              <a:rPr lang="en-US" sz="1100" dirty="0"/>
              <a:t> control treatments. These time points were chosen to reflect the time period in </a:t>
            </a:r>
            <a:r>
              <a:rPr lang="en-US" sz="1100" dirty="0" err="1"/>
              <a:t>LdMNPV</a:t>
            </a:r>
            <a:r>
              <a:rPr lang="en-US" sz="1100" dirty="0"/>
              <a:t> pathogenesis when infection is beginning to escape the </a:t>
            </a:r>
            <a:r>
              <a:rPr lang="en-US" sz="1100" dirty="0" err="1"/>
              <a:t>midgut</a:t>
            </a:r>
            <a:r>
              <a:rPr lang="en-US" sz="1100" dirty="0"/>
              <a:t> through the tracheal system and into the </a:t>
            </a:r>
            <a:r>
              <a:rPr lang="en-US" sz="1100" dirty="0" err="1"/>
              <a:t>hemolymph</a:t>
            </a:r>
            <a:r>
              <a:rPr lang="en-US" sz="1100" dirty="0"/>
              <a:t> (McNeil, 2008), and thus is when </a:t>
            </a:r>
            <a:r>
              <a:rPr lang="en-US" sz="1100" dirty="0" err="1"/>
              <a:t>humoral</a:t>
            </a:r>
            <a:r>
              <a:rPr lang="en-US" sz="1100" dirty="0"/>
              <a:t> defenses are most likely to play a role in anti-viral responses. For all samples, 10 </a:t>
            </a:r>
            <a:r>
              <a:rPr lang="en-US" sz="1100" dirty="0" err="1"/>
              <a:t>mL</a:t>
            </a:r>
            <a:r>
              <a:rPr lang="en-US" sz="1100" dirty="0"/>
              <a:t> of </a:t>
            </a:r>
            <a:r>
              <a:rPr lang="en-US" sz="1100" dirty="0" err="1"/>
              <a:t>hemolymph</a:t>
            </a:r>
            <a:r>
              <a:rPr lang="en-US" sz="1100" dirty="0"/>
              <a:t> were diluted in 60 </a:t>
            </a:r>
            <a:r>
              <a:rPr lang="en-US" sz="1100" dirty="0" err="1"/>
              <a:t>mL</a:t>
            </a:r>
            <a:r>
              <a:rPr lang="en-US" sz="1100" dirty="0"/>
              <a:t> of Grace’s insect medium (</a:t>
            </a:r>
            <a:r>
              <a:rPr lang="en-US" sz="1100" dirty="0" err="1"/>
              <a:t>Lonza</a:t>
            </a:r>
            <a:r>
              <a:rPr lang="en-US" sz="1100" dirty="0"/>
              <a:t>, Walkersville, MD) in the well of a 96-well plate (</a:t>
            </a:r>
            <a:r>
              <a:rPr lang="en-US" sz="1100" dirty="0" err="1"/>
              <a:t>Cellstar</a:t>
            </a:r>
            <a:r>
              <a:rPr lang="en-US" sz="1100" dirty="0"/>
              <a:t>, Greiner Bio-one, Monroe, NC) and gently agitated for 3 min. To measure baseline PO activity, 10 </a:t>
            </a:r>
            <a:r>
              <a:rPr lang="en-US" sz="1100" dirty="0" err="1"/>
              <a:t>mL</a:t>
            </a:r>
            <a:r>
              <a:rPr lang="en-US" sz="1100" dirty="0"/>
              <a:t> of a </a:t>
            </a:r>
            <a:r>
              <a:rPr lang="en-US" sz="1100" dirty="0" err="1"/>
              <a:t>hemolymph</a:t>
            </a:r>
            <a:r>
              <a:rPr lang="en-US" sz="1100" dirty="0"/>
              <a:t> dilution was mixed with 10 </a:t>
            </a:r>
            <a:r>
              <a:rPr lang="en-US" sz="1100" dirty="0" err="1"/>
              <a:t>mL</a:t>
            </a:r>
            <a:r>
              <a:rPr lang="en-US" sz="1100" dirty="0"/>
              <a:t> of de-ionized water and 200 </a:t>
            </a:r>
            <a:r>
              <a:rPr lang="en-US" sz="1100" dirty="0" err="1"/>
              <a:t>mL</a:t>
            </a:r>
            <a:r>
              <a:rPr lang="en-US" sz="1100" dirty="0"/>
              <a:t> of 0.2 M L-3-(3,4-dihydroxyphenyl)</a:t>
            </a:r>
            <a:r>
              <a:rPr lang="en-US" sz="1100" dirty="0" err="1"/>
              <a:t>alanine</a:t>
            </a:r>
            <a:r>
              <a:rPr lang="en-US" sz="1100" dirty="0"/>
              <a:t> (L-DOPA, TCI America, Portland, OR) in 0.1 M phosphate buffer and the absorbance was read at 490 nm for 20 min using a </a:t>
            </a:r>
            <a:r>
              <a:rPr lang="en-US" sz="1100" dirty="0" err="1"/>
              <a:t>Spectramax</a:t>
            </a:r>
            <a:r>
              <a:rPr lang="en-US" sz="1100" dirty="0"/>
              <a:t> 250 spectrophotometer (GMI Inc., Ramsey, MN). Potential (total </a:t>
            </a:r>
            <a:r>
              <a:rPr lang="en-US" sz="1100" dirty="0" err="1"/>
              <a:t>activatable</a:t>
            </a:r>
            <a:r>
              <a:rPr lang="en-US" sz="1100" dirty="0"/>
              <a:t>) PO activity was measured by adding 10 </a:t>
            </a:r>
            <a:r>
              <a:rPr lang="en-US" sz="1100" dirty="0" err="1"/>
              <a:t>mL</a:t>
            </a:r>
            <a:r>
              <a:rPr lang="en-US" sz="1100" dirty="0"/>
              <a:t> of </a:t>
            </a:r>
            <a:r>
              <a:rPr lang="en-US" sz="1100" dirty="0" err="1"/>
              <a:t>hemolymph</a:t>
            </a:r>
            <a:r>
              <a:rPr lang="en-US" sz="1100" dirty="0"/>
              <a:t> dilution to 10 </a:t>
            </a:r>
            <a:r>
              <a:rPr lang="en-US" sz="1100" dirty="0" err="1"/>
              <a:t>mL</a:t>
            </a:r>
            <a:r>
              <a:rPr lang="en-US" sz="1100" dirty="0"/>
              <a:t> of 10% </a:t>
            </a:r>
            <a:r>
              <a:rPr lang="en-US" sz="1100" dirty="0" err="1"/>
              <a:t>cetylpyridinium</a:t>
            </a:r>
            <a:r>
              <a:rPr lang="en-US" sz="1100" dirty="0"/>
              <a:t> chloride (CPC, MP </a:t>
            </a:r>
            <a:r>
              <a:rPr lang="en-US" sz="1100" dirty="0" err="1"/>
              <a:t>Biomedicals</a:t>
            </a:r>
            <a:r>
              <a:rPr lang="en-US" sz="1100" dirty="0"/>
              <a:t> Inc., Solon, OH) (Hall et al., 1995) and 200 </a:t>
            </a:r>
            <a:r>
              <a:rPr lang="en-US" sz="1100" dirty="0" err="1"/>
              <a:t>mL</a:t>
            </a:r>
            <a:r>
              <a:rPr lang="en-US" sz="1100" dirty="0"/>
              <a:t> of 0.2 M L-DOPA; absorbance was measured at 490 nm as described above.</a:t>
            </a:r>
          </a:p>
        </p:txBody>
      </p:sp>
      <p:pic>
        <p:nvPicPr>
          <p:cNvPr id="5" name="Picture 1"/>
          <p:cNvPicPr>
            <a:picLocks noChangeAspect="1" noChangeArrowheads="1"/>
          </p:cNvPicPr>
          <p:nvPr/>
        </p:nvPicPr>
        <p:blipFill>
          <a:blip r:embed="rId3" cstate="print"/>
          <a:srcRect/>
          <a:stretch>
            <a:fillRect/>
          </a:stretch>
        </p:blipFill>
        <p:spPr bwMode="auto">
          <a:xfrm>
            <a:off x="5486400" y="1536918"/>
            <a:ext cx="3305603" cy="4772025"/>
          </a:xfrm>
          <a:prstGeom prst="rect">
            <a:avLst/>
          </a:prstGeom>
          <a:noFill/>
          <a:ln w="19050">
            <a:solidFill>
              <a:schemeClr val="tx1"/>
            </a:solidFill>
            <a:miter lim="800000"/>
            <a:headEnd/>
            <a:tailEnd/>
          </a:ln>
        </p:spPr>
      </p:pic>
      <p:sp>
        <p:nvSpPr>
          <p:cNvPr id="3" name="TextBox 2"/>
          <p:cNvSpPr txBox="1"/>
          <p:nvPr/>
        </p:nvSpPr>
        <p:spPr>
          <a:xfrm>
            <a:off x="6194679" y="6488668"/>
            <a:ext cx="1889043" cy="369332"/>
          </a:xfrm>
          <a:prstGeom prst="rect">
            <a:avLst/>
          </a:prstGeom>
          <a:noFill/>
        </p:spPr>
        <p:txBody>
          <a:bodyPr wrap="none" rtlCol="0">
            <a:spAutoFit/>
          </a:bodyPr>
          <a:lstStyle/>
          <a:p>
            <a:r>
              <a:rPr lang="en-US" dirty="0"/>
              <a:t>McNeil et al. 2010</a:t>
            </a:r>
          </a:p>
        </p:txBody>
      </p:sp>
      <p:sp>
        <p:nvSpPr>
          <p:cNvPr id="6" name="TextBox 5"/>
          <p:cNvSpPr txBox="1"/>
          <p:nvPr/>
        </p:nvSpPr>
        <p:spPr>
          <a:xfrm>
            <a:off x="457200" y="1447800"/>
            <a:ext cx="4876800" cy="584775"/>
          </a:xfrm>
          <a:prstGeom prst="rect">
            <a:avLst/>
          </a:prstGeom>
          <a:solidFill>
            <a:schemeClr val="tx2">
              <a:lumMod val="20000"/>
              <a:lumOff val="80000"/>
            </a:schemeClr>
          </a:solidFill>
        </p:spPr>
        <p:txBody>
          <a:bodyPr wrap="square" rtlCol="0">
            <a:spAutoFit/>
          </a:bodyPr>
          <a:lstStyle/>
          <a:p>
            <a:r>
              <a:rPr lang="en-US" sz="1600" dirty="0"/>
              <a:t>Published methods: 1 paragraph</a:t>
            </a:r>
          </a:p>
          <a:p>
            <a:r>
              <a:rPr lang="en-US" sz="1600" dirty="0"/>
              <a:t>Lab Protocols: 6 pages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it done?</a:t>
            </a:r>
          </a:p>
        </p:txBody>
      </p:sp>
      <p:grpSp>
        <p:nvGrpSpPr>
          <p:cNvPr id="10" name="Group 9"/>
          <p:cNvGrpSpPr/>
          <p:nvPr/>
        </p:nvGrpSpPr>
        <p:grpSpPr>
          <a:xfrm>
            <a:off x="396229" y="2209800"/>
            <a:ext cx="8290571" cy="2260895"/>
            <a:chOff x="2241731" y="2258930"/>
            <a:chExt cx="7439758" cy="2260895"/>
          </a:xfrm>
        </p:grpSpPr>
        <p:sp>
          <p:nvSpPr>
            <p:cNvPr id="11" name="TextBox 10"/>
            <p:cNvSpPr txBox="1"/>
            <p:nvPr/>
          </p:nvSpPr>
          <p:spPr>
            <a:xfrm>
              <a:off x="2241731" y="2667005"/>
              <a:ext cx="2015830" cy="1200329"/>
            </a:xfrm>
            <a:prstGeom prst="rect">
              <a:avLst/>
            </a:prstGeom>
            <a:noFill/>
          </p:spPr>
          <p:txBody>
            <a:bodyPr wrap="square" rtlCol="0">
              <a:spAutoFit/>
            </a:bodyPr>
            <a:lstStyle/>
            <a:p>
              <a:pPr algn="ctr"/>
              <a:r>
                <a:rPr lang="en-US" sz="3600" dirty="0"/>
                <a:t>Field Collection</a:t>
              </a:r>
            </a:p>
          </p:txBody>
        </p:sp>
        <p:sp>
          <p:nvSpPr>
            <p:cNvPr id="12" name="TextBox 11"/>
            <p:cNvSpPr txBox="1"/>
            <p:nvPr/>
          </p:nvSpPr>
          <p:spPr>
            <a:xfrm>
              <a:off x="4989025" y="2682096"/>
              <a:ext cx="1617837" cy="1200329"/>
            </a:xfrm>
            <a:prstGeom prst="rect">
              <a:avLst/>
            </a:prstGeom>
            <a:noFill/>
          </p:spPr>
          <p:txBody>
            <a:bodyPr wrap="square" rtlCol="0">
              <a:spAutoFit/>
            </a:bodyPr>
            <a:lstStyle/>
            <a:p>
              <a:pPr algn="ctr"/>
              <a:r>
                <a:rPr lang="en-US" sz="3600" dirty="0"/>
                <a:t>Data Sheets</a:t>
              </a:r>
            </a:p>
          </p:txBody>
        </p:sp>
        <p:sp>
          <p:nvSpPr>
            <p:cNvPr id="13" name="TextBox 12"/>
            <p:cNvSpPr txBox="1"/>
            <p:nvPr/>
          </p:nvSpPr>
          <p:spPr>
            <a:xfrm>
              <a:off x="7744831" y="3873494"/>
              <a:ext cx="1798005" cy="646331"/>
            </a:xfrm>
            <a:prstGeom prst="rect">
              <a:avLst/>
            </a:prstGeom>
            <a:noFill/>
          </p:spPr>
          <p:txBody>
            <a:bodyPr wrap="none" rtlCol="0">
              <a:spAutoFit/>
            </a:bodyPr>
            <a:lstStyle/>
            <a:p>
              <a:pPr algn="ctr"/>
              <a:r>
                <a:rPr lang="en-US" sz="3600" dirty="0"/>
                <a:t>Metadata</a:t>
              </a:r>
            </a:p>
          </p:txBody>
        </p:sp>
        <p:sp>
          <p:nvSpPr>
            <p:cNvPr id="14" name="TextBox 13"/>
            <p:cNvSpPr txBox="1"/>
            <p:nvPr/>
          </p:nvSpPr>
          <p:spPr>
            <a:xfrm>
              <a:off x="7606177" y="2258930"/>
              <a:ext cx="2075312" cy="1477328"/>
            </a:xfrm>
            <a:prstGeom prst="rect">
              <a:avLst/>
            </a:prstGeom>
            <a:noFill/>
          </p:spPr>
          <p:txBody>
            <a:bodyPr wrap="square" rtlCol="0">
              <a:spAutoFit/>
            </a:bodyPr>
            <a:lstStyle/>
            <a:p>
              <a:pPr algn="ctr"/>
              <a:r>
                <a:rPr lang="en-US" sz="3600" dirty="0"/>
                <a:t>Data File</a:t>
              </a:r>
            </a:p>
            <a:p>
              <a:pPr marL="581025" indent="-290513">
                <a:buFont typeface="Arial" charset="0"/>
                <a:buChar char="•"/>
              </a:pPr>
              <a:r>
                <a:rPr lang="en-US" dirty="0"/>
                <a:t>Raw</a:t>
              </a:r>
            </a:p>
            <a:p>
              <a:pPr marL="581025" indent="-290513">
                <a:buFont typeface="Arial" charset="0"/>
                <a:buChar char="•"/>
              </a:pPr>
              <a:r>
                <a:rPr lang="en-US" dirty="0"/>
                <a:t>Clean </a:t>
              </a:r>
            </a:p>
            <a:p>
              <a:pPr marL="581025" indent="-290513">
                <a:buFont typeface="Arial" charset="0"/>
                <a:buChar char="•"/>
              </a:pPr>
              <a:r>
                <a:rPr lang="en-US" dirty="0"/>
                <a:t>Analyses</a:t>
              </a:r>
            </a:p>
          </p:txBody>
        </p:sp>
        <p:cxnSp>
          <p:nvCxnSpPr>
            <p:cNvPr id="15" name="Elbow Connector 14"/>
            <p:cNvCxnSpPr>
              <a:stCxn id="12" idx="3"/>
            </p:cNvCxnSpPr>
            <p:nvPr/>
          </p:nvCxnSpPr>
          <p:spPr>
            <a:xfrm>
              <a:off x="6606862" y="3282260"/>
              <a:ext cx="914400" cy="914400"/>
            </a:xfrm>
            <a:prstGeom prst="bentConnector3">
              <a:avLst>
                <a:gd name="adj1" fmla="val 54225"/>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flipV="1">
              <a:off x="6610683" y="2517433"/>
              <a:ext cx="995494" cy="775656"/>
            </a:xfrm>
            <a:prstGeom prst="bentConnector3">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1" idx="3"/>
              <a:endCxn id="12" idx="1"/>
            </p:cNvCxnSpPr>
            <p:nvPr/>
          </p:nvCxnSpPr>
          <p:spPr>
            <a:xfrm>
              <a:off x="4257561" y="3267170"/>
              <a:ext cx="731464" cy="1509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a:solidFill>
            <a:schemeClr val="tx2">
              <a:lumMod val="20000"/>
              <a:lumOff val="80000"/>
            </a:schemeClr>
          </a:solidFill>
        </p:spPr>
        <p:txBody>
          <a:bodyPr/>
          <a:lstStyle/>
          <a:p>
            <a:r>
              <a:rPr lang="en-US" dirty="0"/>
              <a:t>Data Collection</a:t>
            </a:r>
          </a:p>
        </p:txBody>
      </p:sp>
      <p:sp>
        <p:nvSpPr>
          <p:cNvPr id="3" name="Content Placeholder 2"/>
          <p:cNvSpPr>
            <a:spLocks noGrp="1"/>
          </p:cNvSpPr>
          <p:nvPr>
            <p:ph idx="1"/>
          </p:nvPr>
        </p:nvSpPr>
        <p:spPr>
          <a:xfrm>
            <a:off x="434788" y="1600200"/>
            <a:ext cx="8229600" cy="1676400"/>
          </a:xfrm>
        </p:spPr>
        <p:txBody>
          <a:bodyPr>
            <a:normAutofit lnSpcReduction="10000"/>
          </a:bodyPr>
          <a:lstStyle/>
          <a:p>
            <a:r>
              <a:rPr lang="en-US" dirty="0"/>
              <a:t>What data are collected?</a:t>
            </a:r>
          </a:p>
          <a:p>
            <a:r>
              <a:rPr lang="en-US" dirty="0"/>
              <a:t>How will it be recorded? </a:t>
            </a:r>
          </a:p>
          <a:p>
            <a:r>
              <a:rPr lang="en-US" dirty="0"/>
              <a:t>Safety: People, organisms, data</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4858" y="3276600"/>
            <a:ext cx="4471942" cy="3352800"/>
          </a:xfrm>
          <a:prstGeom prst="rect">
            <a:avLst/>
          </a:prstGeom>
        </p:spPr>
      </p:pic>
    </p:spTree>
    <p:extLst>
      <p:ext uri="{BB962C8B-B14F-4D97-AF65-F5344CB8AC3E}">
        <p14:creationId xmlns:p14="http://schemas.microsoft.com/office/powerpoint/2010/main" val="2082037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1565</TotalTime>
  <Words>2320</Words>
  <Application>Microsoft Macintosh PowerPoint</Application>
  <PresentationFormat>On-screen Show (4:3)</PresentationFormat>
  <Paragraphs>246</Paragraphs>
  <Slides>26</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ＭＳ Ｐゴシック</vt:lpstr>
      <vt:lpstr>Arial</vt:lpstr>
      <vt:lpstr>Calibri</vt:lpstr>
      <vt:lpstr>Times New Roman</vt:lpstr>
      <vt:lpstr>Office Theme</vt:lpstr>
      <vt:lpstr>Data Management:  From Field to Analysis</vt:lpstr>
      <vt:lpstr>What is data management?</vt:lpstr>
      <vt:lpstr>Why do it?</vt:lpstr>
      <vt:lpstr>Good Data Support the Process of Science</vt:lpstr>
      <vt:lpstr>Data under threat</vt:lpstr>
      <vt:lpstr>Changes in format</vt:lpstr>
      <vt:lpstr>Replication of Research &amp;  Changes in a project or staff</vt:lpstr>
      <vt:lpstr>How is it done?</vt:lpstr>
      <vt:lpstr>Data Collection</vt:lpstr>
      <vt:lpstr>Data Sheets</vt:lpstr>
      <vt:lpstr>Data Files: Best Practices of Data</vt:lpstr>
      <vt:lpstr>Best Practices for Data Organization</vt:lpstr>
      <vt:lpstr>Best Practices for Data Organization</vt:lpstr>
      <vt:lpstr>Best Practices for Data Organization</vt:lpstr>
      <vt:lpstr>Best Practices for Data Organization</vt:lpstr>
      <vt:lpstr>Best Practices for Data Organization</vt:lpstr>
      <vt:lpstr>Best Practices for Data Organization</vt:lpstr>
      <vt:lpstr>Best Practices for Data Organization</vt:lpstr>
      <vt:lpstr>Metadata</vt:lpstr>
      <vt:lpstr>Ecological Metadata Language</vt:lpstr>
      <vt:lpstr>PowerPoint Presentation</vt:lpstr>
      <vt:lpstr>NEON data portal</vt:lpstr>
      <vt:lpstr>Small Mammal Trapping</vt:lpstr>
      <vt:lpstr>NEON small mammal data</vt:lpstr>
      <vt:lpstr>Mark-Recapture Analysis</vt:lpstr>
      <vt:lpstr>Estimating abundance: Lincoln-Peterson</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Management</dc:title>
  <dc:creator>user</dc:creator>
  <cp:lastModifiedBy>Megan Jones</cp:lastModifiedBy>
  <cp:revision>53</cp:revision>
  <dcterms:created xsi:type="dcterms:W3CDTF">2015-08-17T17:53:35Z</dcterms:created>
  <dcterms:modified xsi:type="dcterms:W3CDTF">2018-06-19T05:50:59Z</dcterms:modified>
</cp:coreProperties>
</file>