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306" r:id="rId4"/>
    <p:sldId id="309" r:id="rId5"/>
    <p:sldId id="30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C46B1-7F12-4662-AB05-801BAAD7384E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07982-D82A-4F10-A6EF-2E67D37F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3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, click View &gt;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text within gutter guides.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Author list: Don’t split names onto two lines (e.g., “Jimmy [break] Smith”). If that happens, use a new line, unless you need the space. </a:t>
            </a:r>
            <a:r>
              <a:rPr lang="en-US" b="1" dirty="0"/>
              <a:t>Bold the first names of anybody who’s presenting</a:t>
            </a:r>
            <a:r>
              <a:rPr lang="en-US" dirty="0"/>
              <a:t> in person.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Intro/methods/result: </a:t>
            </a:r>
            <a:r>
              <a:rPr lang="en-US" b="1" dirty="0"/>
              <a:t>Do not drop below font size 28</a:t>
            </a:r>
            <a:r>
              <a:rPr lang="en-US" dirty="0"/>
              <a:t>, but if you have extra space, jack up the font size until the space is full.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color in the sidebars except in graphs/figures. It’ll pull attention from the center and slow interpretation for passersby.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6C2670-3342-473C-969D-FDFF399F20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00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D7323-BDCF-9AA6-0B9F-EF0A0955C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AE2DA0-8DB1-087B-165A-662B9110A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E3479-445A-519D-545D-2B22B55F7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7590-6BEF-4859-8993-23E8F1A25C67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00197-CEC9-BA1F-2852-95F0CCA56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4795A-02B5-3E54-92C0-28B57FB23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770F-130D-4BDD-959C-01E3F1F11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8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B35D7-950C-4769-AF47-08C0E4F9F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C14116-8211-B4BF-7C1C-6641FD69F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21108-0890-6A02-576A-6DDDE410D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7590-6BEF-4859-8993-23E8F1A25C67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2AE85-74D1-B819-3BB1-325FBA50C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AE22F-AC0C-DACC-6316-5CDB21135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770F-130D-4BDD-959C-01E3F1F11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4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D3553E-33A2-7F62-E776-5E6B815BC2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43B6F-91D4-DD3F-86FF-B6AA278A6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45FB9-E7CC-2E6E-213E-111C70F4D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7590-6BEF-4859-8993-23E8F1A25C67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8ECAE-2009-B5C0-2CF3-ABE1E17D8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DA967-46ED-BB2D-9D15-32CBFE4B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770F-130D-4BDD-959C-01E3F1F11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48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27" indent="0" algn="ctr">
              <a:buNone/>
              <a:defRPr sz="2000"/>
            </a:lvl2pPr>
            <a:lvl3pPr marL="914254" indent="0" algn="ctr">
              <a:buNone/>
              <a:defRPr sz="1800"/>
            </a:lvl3pPr>
            <a:lvl4pPr marL="1371381" indent="0" algn="ctr">
              <a:buNone/>
              <a:defRPr sz="1600"/>
            </a:lvl4pPr>
            <a:lvl5pPr marL="1828507" indent="0" algn="ctr">
              <a:buNone/>
              <a:defRPr sz="1600"/>
            </a:lvl5pPr>
            <a:lvl6pPr marL="2285634" indent="0" algn="ctr">
              <a:buNone/>
              <a:defRPr sz="1600"/>
            </a:lvl6pPr>
            <a:lvl7pPr marL="2742761" indent="0" algn="ctr">
              <a:buNone/>
              <a:defRPr sz="1600"/>
            </a:lvl7pPr>
            <a:lvl8pPr marL="3199888" indent="0" algn="ctr">
              <a:buNone/>
              <a:defRPr sz="1600"/>
            </a:lvl8pPr>
            <a:lvl9pPr marL="365701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9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29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05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13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7" indent="0">
              <a:buNone/>
              <a:defRPr sz="2000" b="1"/>
            </a:lvl2pPr>
            <a:lvl3pPr marL="914254" indent="0">
              <a:buNone/>
              <a:defRPr sz="1800" b="1"/>
            </a:lvl3pPr>
            <a:lvl4pPr marL="1371381" indent="0">
              <a:buNone/>
              <a:defRPr sz="1600" b="1"/>
            </a:lvl4pPr>
            <a:lvl5pPr marL="1828507" indent="0">
              <a:buNone/>
              <a:defRPr sz="1600" b="1"/>
            </a:lvl5pPr>
            <a:lvl6pPr marL="2285634" indent="0">
              <a:buNone/>
              <a:defRPr sz="1600" b="1"/>
            </a:lvl6pPr>
            <a:lvl7pPr marL="2742761" indent="0">
              <a:buNone/>
              <a:defRPr sz="1600" b="1"/>
            </a:lvl7pPr>
            <a:lvl8pPr marL="3199888" indent="0">
              <a:buNone/>
              <a:defRPr sz="1600" b="1"/>
            </a:lvl8pPr>
            <a:lvl9pPr marL="365701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7" indent="0">
              <a:buNone/>
              <a:defRPr sz="2000" b="1"/>
            </a:lvl2pPr>
            <a:lvl3pPr marL="914254" indent="0">
              <a:buNone/>
              <a:defRPr sz="1800" b="1"/>
            </a:lvl3pPr>
            <a:lvl4pPr marL="1371381" indent="0">
              <a:buNone/>
              <a:defRPr sz="1600" b="1"/>
            </a:lvl4pPr>
            <a:lvl5pPr marL="1828507" indent="0">
              <a:buNone/>
              <a:defRPr sz="1600" b="1"/>
            </a:lvl5pPr>
            <a:lvl6pPr marL="2285634" indent="0">
              <a:buNone/>
              <a:defRPr sz="1600" b="1"/>
            </a:lvl6pPr>
            <a:lvl7pPr marL="2742761" indent="0">
              <a:buNone/>
              <a:defRPr sz="1600" b="1"/>
            </a:lvl7pPr>
            <a:lvl8pPr marL="3199888" indent="0">
              <a:buNone/>
              <a:defRPr sz="1600" b="1"/>
            </a:lvl8pPr>
            <a:lvl9pPr marL="365701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7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78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47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27" indent="0">
              <a:buNone/>
              <a:defRPr sz="1400"/>
            </a:lvl2pPr>
            <a:lvl3pPr marL="914254" indent="0">
              <a:buNone/>
              <a:defRPr sz="1200"/>
            </a:lvl3pPr>
            <a:lvl4pPr marL="1371381" indent="0">
              <a:buNone/>
              <a:defRPr sz="1000"/>
            </a:lvl4pPr>
            <a:lvl5pPr marL="1828507" indent="0">
              <a:buNone/>
              <a:defRPr sz="1000"/>
            </a:lvl5pPr>
            <a:lvl6pPr marL="2285634" indent="0">
              <a:buNone/>
              <a:defRPr sz="1000"/>
            </a:lvl6pPr>
            <a:lvl7pPr marL="2742761" indent="0">
              <a:buNone/>
              <a:defRPr sz="1000"/>
            </a:lvl7pPr>
            <a:lvl8pPr marL="3199888" indent="0">
              <a:buNone/>
              <a:defRPr sz="1000"/>
            </a:lvl8pPr>
            <a:lvl9pPr marL="3657015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9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5E7A3-54ED-DE7D-ACF0-6D7F2E26D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65B43-C550-B337-FB2C-408192B00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CB48E-4EF5-10B5-7A33-4FEC5D7F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7590-6BEF-4859-8993-23E8F1A25C67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A785A-1EC6-306F-7417-38A51EE0F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6C425-B6C3-64B7-E441-9AA66FB60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770F-130D-4BDD-959C-01E3F1F11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36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127" indent="0">
              <a:buNone/>
              <a:defRPr sz="2800"/>
            </a:lvl2pPr>
            <a:lvl3pPr marL="914254" indent="0">
              <a:buNone/>
              <a:defRPr sz="2400"/>
            </a:lvl3pPr>
            <a:lvl4pPr marL="1371381" indent="0">
              <a:buNone/>
              <a:defRPr sz="2000"/>
            </a:lvl4pPr>
            <a:lvl5pPr marL="1828507" indent="0">
              <a:buNone/>
              <a:defRPr sz="2000"/>
            </a:lvl5pPr>
            <a:lvl6pPr marL="2285634" indent="0">
              <a:buNone/>
              <a:defRPr sz="2000"/>
            </a:lvl6pPr>
            <a:lvl7pPr marL="2742761" indent="0">
              <a:buNone/>
              <a:defRPr sz="2000"/>
            </a:lvl7pPr>
            <a:lvl8pPr marL="3199888" indent="0">
              <a:buNone/>
              <a:defRPr sz="2000"/>
            </a:lvl8pPr>
            <a:lvl9pPr marL="3657015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27" indent="0">
              <a:buNone/>
              <a:defRPr sz="1400"/>
            </a:lvl2pPr>
            <a:lvl3pPr marL="914254" indent="0">
              <a:buNone/>
              <a:defRPr sz="1200"/>
            </a:lvl3pPr>
            <a:lvl4pPr marL="1371381" indent="0">
              <a:buNone/>
              <a:defRPr sz="1000"/>
            </a:lvl4pPr>
            <a:lvl5pPr marL="1828507" indent="0">
              <a:buNone/>
              <a:defRPr sz="1000"/>
            </a:lvl5pPr>
            <a:lvl6pPr marL="2285634" indent="0">
              <a:buNone/>
              <a:defRPr sz="1000"/>
            </a:lvl6pPr>
            <a:lvl7pPr marL="2742761" indent="0">
              <a:buNone/>
              <a:defRPr sz="1000"/>
            </a:lvl7pPr>
            <a:lvl8pPr marL="3199888" indent="0">
              <a:buNone/>
              <a:defRPr sz="1000"/>
            </a:lvl8pPr>
            <a:lvl9pPr marL="3657015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37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52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675EB-F6D6-EBC7-44EE-12147A194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E1D0B-30F9-FEC3-FD2A-8BC3030E5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96204-AFBC-581E-7137-02E952B46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7590-6BEF-4859-8993-23E8F1A25C67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2E7FA-50CC-AB01-AA00-70034EC1A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43189-6B4E-F648-A8FE-64437CA0C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770F-130D-4BDD-959C-01E3F1F11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3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661C1-A93B-CDD5-FB34-DB4021692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3EB05-3105-564C-A712-EE0E31101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8AED6-87AC-A1F0-6148-1F30B9EDC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278C8-49F6-B975-7E3C-038A876C9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7590-6BEF-4859-8993-23E8F1A25C67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AD438E-639A-79BA-4300-D7A3F6228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E63F2C-4B4F-5EFF-2A9B-DBBA2EF88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770F-130D-4BDD-959C-01E3F1F11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0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1E398-19E6-4C88-CA70-64BAE601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EF1C0-EAB5-A67A-0DDA-2A315ED45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CF28B9-E8B5-0D69-09E9-1CB240066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829A87-4067-8E64-103A-B55C5C78B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3348CF-B36F-7DAB-D7DD-220A6FDE7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34F986-3201-56D8-B0CD-D6AA496F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7590-6BEF-4859-8993-23E8F1A25C67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C41854-0BBD-C0F6-AD27-E47CE4206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97CB0B-D672-B902-A458-5F7E82D4A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770F-130D-4BDD-959C-01E3F1F11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7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462E4-43FE-C3F2-7AD5-766E6CC0B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92691A-987C-02F2-7AD3-6ACDA1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7590-6BEF-4859-8993-23E8F1A25C67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F8636-354C-EB4C-858E-26C14DE3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C33E85-9FF1-C668-AC64-00CCF1AF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770F-130D-4BDD-959C-01E3F1F11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9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058E57-05A2-0CEA-C053-C63087507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7590-6BEF-4859-8993-23E8F1A25C67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88F5DD-5866-F579-D11F-2D6E1EC78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C8777-DA95-347D-D527-2DEFDD873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770F-130D-4BDD-959C-01E3F1F11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BA090-9A6D-0A65-79B5-F056908B0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1B2F0-3546-04D8-DBD4-9F74C0F62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DA1300-5017-1868-C80E-8B477F667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46B2A-205B-2820-F030-4F9668261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7590-6BEF-4859-8993-23E8F1A25C67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3606-6879-8A71-6414-6FF52B942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8981D-0D36-8D67-2B88-747591DEF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770F-130D-4BDD-959C-01E3F1F11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7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E8071-8C65-F2D6-E751-596F8FF6C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8096D7-7F5F-6B97-05D3-2C9878050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DE80BF-1F5E-1AA4-DE62-1C8BABDB3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B0AD4-0405-7617-680C-EA104592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7590-6BEF-4859-8993-23E8F1A25C67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A898A-71B8-F8F4-EEB1-2C12240A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8FC00-8572-AEEE-0A22-0B8E0B379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770F-130D-4BDD-959C-01E3F1F11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3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AAB29D-2223-6274-6ED9-66623B615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96245-39C5-5402-C1C1-74D970B78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152A2-5FE2-4A31-C50C-1DDB6B2C8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887590-6BEF-4859-8993-23E8F1A25C67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4C429-246D-8AB9-84A0-03F29DB57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DDA76-5CA2-F2F8-41D3-985E6BAF9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29770F-130D-4BDD-959C-01E3F1F11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7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5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254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3" indent="-228563" algn="l" defTabSz="9142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90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7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4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1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8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25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1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78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7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4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1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7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4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1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8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5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osf.io/ef53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7.svg"/><Relationship Id="rId7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2.svg"/><Relationship Id="rId4" Type="http://schemas.openxmlformats.org/officeDocument/2006/relationships/image" Target="../media/image18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47B2-3B40-4D3D-5F2B-55A05E7F1D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#BetterPoster Templates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99155F-B5EB-5786-9CE8-6747C42755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https://osf.io/ef53g/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583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8733BE-059C-47B7-9415-5ADF2F3024F1}"/>
              </a:ext>
            </a:extLst>
          </p:cNvPr>
          <p:cNvSpPr/>
          <p:nvPr/>
        </p:nvSpPr>
        <p:spPr>
          <a:xfrm>
            <a:off x="9176446" y="0"/>
            <a:ext cx="20802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Non-Cognitive Predictors of Student Success:</a:t>
            </a:r>
            <a:br>
              <a:rPr kumimoji="0" lang="en-US" sz="375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</a:br>
            <a:r>
              <a:rPr kumimoji="0" lang="en-US" sz="375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12" name="silent presenter">
            <a:extLst>
              <a:ext uri="{FF2B5EF4-FFF2-40B4-BE49-F238E27FC236}">
                <a16:creationId xmlns:a16="http://schemas.microsoft.com/office/drawing/2014/main" id="{EC86DA8B-8163-4552-8FA4-435C18CFF2A9}"/>
              </a:ext>
            </a:extLst>
          </p:cNvPr>
          <p:cNvSpPr/>
          <p:nvPr/>
        </p:nvSpPr>
        <p:spPr>
          <a:xfrm>
            <a:off x="952500" y="0"/>
            <a:ext cx="241073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8962" y="436330"/>
            <a:ext cx="5411799" cy="2243161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604" dirty="0">
                <a:solidFill>
                  <a:schemeClr val="bg1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Main finding</a:t>
            </a:r>
            <a:r>
              <a:rPr lang="en-US" sz="2604" dirty="0">
                <a:solidFill>
                  <a:schemeClr val="bg1"/>
                </a:solidFill>
                <a:latin typeface="Lato" panose="020F05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goes here</a:t>
            </a:r>
            <a:r>
              <a:rPr lang="en-US" sz="2604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, translated into </a:t>
            </a:r>
            <a:r>
              <a:rPr lang="en-US" sz="2604" dirty="0">
                <a:solidFill>
                  <a:schemeClr val="bg1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plain English</a:t>
            </a:r>
            <a:r>
              <a:rPr lang="en-US" sz="2604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. </a:t>
            </a:r>
            <a:r>
              <a:rPr lang="en-US" sz="2604" dirty="0">
                <a:solidFill>
                  <a:schemeClr val="bg1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Emphasize</a:t>
            </a:r>
            <a:r>
              <a:rPr lang="en-US" sz="2604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the important words.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1163023" y="1234725"/>
            <a:ext cx="1992498" cy="451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523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Segoe UI" panose="020B0502040204020203" pitchFamily="34" charset="0"/>
              </a:rPr>
              <a:t>BACKGROUND: Who cares?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Segoe UI" panose="020B0502040204020203" pitchFamily="34" charset="0"/>
              </a:rPr>
              <a:t> Explain why your study matters in the fastest, most brutal way possible (feel free to add graphics!).</a:t>
            </a:r>
            <a:endParaRPr kumimoji="0" lang="en-US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523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1" i="0" u="none" strike="noStrike" kern="1200" cap="none" spc="0" normalizeH="0" baseline="0" noProof="0" dirty="0">
              <a:ln>
                <a:noFill/>
              </a:ln>
              <a:solidFill>
                <a:srgbClr val="8C1616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523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1" i="0" u="none" strike="noStrike" kern="1200" cap="none" spc="0" normalizeH="0" baseline="0" noProof="0" dirty="0">
              <a:ln>
                <a:noFill/>
              </a:ln>
              <a:solidFill>
                <a:srgbClr val="8C1616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523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srgbClr val="8C1616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Segoe UI" panose="020B0502040204020203" pitchFamily="34" charset="0"/>
              </a:rPr>
              <a:t>METHODS</a:t>
            </a:r>
          </a:p>
          <a:p>
            <a:pPr marL="154756" marR="0" lvl="0" indent="-154756" algn="l" defTabSz="9523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Segoe UI" panose="020B0502040204020203" pitchFamily="34" charset="0"/>
              </a:rPr>
              <a:t>Collected [what] from [population]</a:t>
            </a:r>
          </a:p>
          <a:p>
            <a:pPr marL="154756" marR="0" lvl="0" indent="-154756" algn="l" defTabSz="9523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Segoe UI" panose="020B0502040204020203" pitchFamily="34" charset="0"/>
              </a:rPr>
              <a:t>Tested it with X process.</a:t>
            </a:r>
          </a:p>
          <a:p>
            <a:pPr marL="154756" marR="0" lvl="0" indent="-154756" algn="l" defTabSz="9523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Segoe UI" panose="020B0502040204020203" pitchFamily="34" charset="0"/>
              </a:rPr>
              <a:t>Illustrate your methods if you can.</a:t>
            </a:r>
          </a:p>
          <a:p>
            <a:pPr marL="154756" marR="0" lvl="0" indent="-154756" algn="l" defTabSz="9523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Segoe UI" panose="020B0502040204020203" pitchFamily="34" charset="0"/>
              </a:rPr>
              <a:t>Try a flowchart!</a:t>
            </a:r>
          </a:p>
          <a:p>
            <a:pPr marL="0" marR="0" lvl="0" indent="0" algn="l" defTabSz="9523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523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523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523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523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523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523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523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Segoe UI" panose="020B0502040204020203" pitchFamily="34" charset="0"/>
              </a:rPr>
              <a:t>RESULTS</a:t>
            </a:r>
          </a:p>
          <a:p>
            <a:pPr marL="119043" marR="0" lvl="0" indent="-119043" algn="l" defTabSz="9523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Segoe UI" panose="020B0502040204020203" pitchFamily="34" charset="0"/>
              </a:rPr>
              <a:t>Graph/table with </a:t>
            </a: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Segoe UI" panose="020B0502040204020203" pitchFamily="34" charset="0"/>
              </a:rPr>
              <a:t>essential results only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Segoe UI" panose="020B0502040204020203" pitchFamily="34" charset="0"/>
              </a:rPr>
              <a:t>.</a:t>
            </a:r>
          </a:p>
          <a:p>
            <a:pPr marL="119043" marR="0" lvl="0" indent="-119043" algn="l" defTabSz="9523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Segoe UI" panose="020B0502040204020203" pitchFamily="34" charset="0"/>
              </a:rPr>
              <a:t>All the other correlations in the ammo bar.</a:t>
            </a:r>
          </a:p>
          <a:p>
            <a:pPr marL="119043" marR="0" lvl="0" indent="-119043" algn="l" defTabSz="9523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Segoe UI" panose="020B0502040204020203" pitchFamily="34" charset="0"/>
            </a:endParaRPr>
          </a:p>
          <a:p>
            <a:pPr marL="119043" marR="0" lvl="0" indent="-119043" algn="l" defTabSz="9523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523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523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523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523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523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523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523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523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9418428" y="381598"/>
            <a:ext cx="1596258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Segoe UI" panose="020B0502040204020203" pitchFamily="34" charset="0"/>
              </a:rPr>
              <a:t>AMMO BAR</a:t>
            </a:r>
          </a:p>
          <a:p>
            <a:pPr marL="0" marR="0" lvl="0" indent="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Segoe UI" panose="020B0502040204020203" pitchFamily="34" charset="0"/>
              </a:rPr>
              <a:t>Delete this and replace it with your…</a:t>
            </a:r>
          </a:p>
          <a:p>
            <a:pPr marL="238087" marR="0" lvl="0" indent="-238087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Segoe UI" panose="020B0502040204020203" pitchFamily="34" charset="0"/>
              </a:rPr>
              <a:t>Extra Graphs</a:t>
            </a:r>
          </a:p>
          <a:p>
            <a:pPr marL="238087" marR="0" lvl="0" indent="-238087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Segoe UI" panose="020B0502040204020203" pitchFamily="34" charset="0"/>
              </a:rPr>
              <a:t>Extra Correlation tables</a:t>
            </a:r>
          </a:p>
          <a:p>
            <a:pPr marL="238087" marR="0" lvl="0" indent="-238087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Segoe UI" panose="020B0502040204020203" pitchFamily="34" charset="0"/>
              </a:rPr>
              <a:t>Extra Figures</a:t>
            </a:r>
          </a:p>
          <a:p>
            <a:pPr marL="238087" marR="0" lvl="0" indent="-238087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Segoe UI" panose="020B0502040204020203" pitchFamily="34" charset="0"/>
              </a:rPr>
              <a:t>Extra nuance that you’re worried about leaving out.</a:t>
            </a:r>
          </a:p>
          <a:p>
            <a:pPr marL="238087" marR="0" lvl="0" indent="-238087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Segoe UI" panose="020B0502040204020203" pitchFamily="34" charset="0"/>
              </a:rPr>
              <a:t>Keep it messy!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Segoe UI" panose="020B0502040204020203" pitchFamily="34" charset="0"/>
              </a:rPr>
              <a:t> This section is just for you.</a:t>
            </a:r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9914F9AF-0FB9-4924-8DCA-B46EEB713FE9}"/>
              </a:ext>
            </a:extLst>
          </p:cNvPr>
          <p:cNvSpPr/>
          <p:nvPr/>
        </p:nvSpPr>
        <p:spPr>
          <a:xfrm>
            <a:off x="4771114" y="5917185"/>
            <a:ext cx="261834" cy="452902"/>
          </a:xfrm>
          <a:custGeom>
            <a:avLst/>
            <a:gdLst>
              <a:gd name="connsiteX0" fmla="*/ 321256 w 2089376"/>
              <a:gd name="connsiteY0" fmla="*/ 0 h 3614056"/>
              <a:gd name="connsiteX1" fmla="*/ 0 w 2089376"/>
              <a:gd name="connsiteY1" fmla="*/ 321256 h 3614056"/>
              <a:gd name="connsiteX2" fmla="*/ 0 w 2089376"/>
              <a:gd name="connsiteY2" fmla="*/ 3292801 h 3614056"/>
              <a:gd name="connsiteX3" fmla="*/ 321256 w 2089376"/>
              <a:gd name="connsiteY3" fmla="*/ 3614057 h 3614056"/>
              <a:gd name="connsiteX4" fmla="*/ 1815047 w 2089376"/>
              <a:gd name="connsiteY4" fmla="*/ 3614057 h 3614056"/>
              <a:gd name="connsiteX5" fmla="*/ 2136303 w 2089376"/>
              <a:gd name="connsiteY5" fmla="*/ 3292801 h 3614056"/>
              <a:gd name="connsiteX6" fmla="*/ 2136303 w 2089376"/>
              <a:gd name="connsiteY6" fmla="*/ 321256 h 3614056"/>
              <a:gd name="connsiteX7" fmla="*/ 1815047 w 2089376"/>
              <a:gd name="connsiteY7" fmla="*/ 0 h 3614056"/>
              <a:gd name="connsiteX8" fmla="*/ 321256 w 2089376"/>
              <a:gd name="connsiteY8" fmla="*/ 0 h 3614056"/>
              <a:gd name="connsiteX9" fmla="*/ 889115 w 2089376"/>
              <a:gd name="connsiteY9" fmla="*/ 309397 h 3614056"/>
              <a:gd name="connsiteX10" fmla="*/ 1247302 w 2089376"/>
              <a:gd name="connsiteY10" fmla="*/ 309397 h 3614056"/>
              <a:gd name="connsiteX11" fmla="*/ 1289936 w 2089376"/>
              <a:gd name="connsiteY11" fmla="*/ 369650 h 3614056"/>
              <a:gd name="connsiteX12" fmla="*/ 1247302 w 2089376"/>
              <a:gd name="connsiteY12" fmla="*/ 429903 h 3614056"/>
              <a:gd name="connsiteX13" fmla="*/ 889115 w 2089376"/>
              <a:gd name="connsiteY13" fmla="*/ 429903 h 3614056"/>
              <a:gd name="connsiteX14" fmla="*/ 846480 w 2089376"/>
              <a:gd name="connsiteY14" fmla="*/ 369650 h 3614056"/>
              <a:gd name="connsiteX15" fmla="*/ 889115 w 2089376"/>
              <a:gd name="connsiteY15" fmla="*/ 309397 h 3614056"/>
              <a:gd name="connsiteX16" fmla="*/ 176468 w 2089376"/>
              <a:gd name="connsiteY16" fmla="*/ 738905 h 3614056"/>
              <a:gd name="connsiteX17" fmla="*/ 1959892 w 2089376"/>
              <a:gd name="connsiteY17" fmla="*/ 738905 h 3614056"/>
              <a:gd name="connsiteX18" fmla="*/ 1959892 w 2089376"/>
              <a:gd name="connsiteY18" fmla="*/ 2875208 h 3614056"/>
              <a:gd name="connsiteX19" fmla="*/ 176468 w 2089376"/>
              <a:gd name="connsiteY19" fmla="*/ 2875208 h 3614056"/>
              <a:gd name="connsiteX20" fmla="*/ 176468 w 2089376"/>
              <a:gd name="connsiteY20" fmla="*/ 738905 h 3614056"/>
              <a:gd name="connsiteX21" fmla="*/ 1068180 w 2089376"/>
              <a:gd name="connsiteY21" fmla="*/ 3045747 h 3614056"/>
              <a:gd name="connsiteX22" fmla="*/ 1068180 w 2089376"/>
              <a:gd name="connsiteY22" fmla="*/ 3045747 h 3614056"/>
              <a:gd name="connsiteX23" fmla="*/ 1267066 w 2089376"/>
              <a:gd name="connsiteY23" fmla="*/ 3244633 h 3614056"/>
              <a:gd name="connsiteX24" fmla="*/ 1267066 w 2089376"/>
              <a:gd name="connsiteY24" fmla="*/ 3244633 h 3614056"/>
              <a:gd name="connsiteX25" fmla="*/ 1267066 w 2089376"/>
              <a:gd name="connsiteY25" fmla="*/ 3244633 h 3614056"/>
              <a:gd name="connsiteX26" fmla="*/ 1267066 w 2089376"/>
              <a:gd name="connsiteY26" fmla="*/ 3244633 h 3614056"/>
              <a:gd name="connsiteX27" fmla="*/ 1068180 w 2089376"/>
              <a:gd name="connsiteY27" fmla="*/ 3443519 h 3614056"/>
              <a:gd name="connsiteX28" fmla="*/ 1068180 w 2089376"/>
              <a:gd name="connsiteY28" fmla="*/ 3443519 h 3614056"/>
              <a:gd name="connsiteX29" fmla="*/ 1068180 w 2089376"/>
              <a:gd name="connsiteY29" fmla="*/ 3443519 h 3614056"/>
              <a:gd name="connsiteX30" fmla="*/ 1068180 w 2089376"/>
              <a:gd name="connsiteY30" fmla="*/ 3443519 h 3614056"/>
              <a:gd name="connsiteX31" fmla="*/ 869294 w 2089376"/>
              <a:gd name="connsiteY31" fmla="*/ 3244633 h 3614056"/>
              <a:gd name="connsiteX32" fmla="*/ 869294 w 2089376"/>
              <a:gd name="connsiteY32" fmla="*/ 3244633 h 3614056"/>
              <a:gd name="connsiteX33" fmla="*/ 869294 w 2089376"/>
              <a:gd name="connsiteY33" fmla="*/ 3244633 h 3614056"/>
              <a:gd name="connsiteX34" fmla="*/ 869294 w 2089376"/>
              <a:gd name="connsiteY34" fmla="*/ 3244633 h 3614056"/>
              <a:gd name="connsiteX35" fmla="*/ 1068180 w 2089376"/>
              <a:gd name="connsiteY35" fmla="*/ 3045747 h 3614056"/>
              <a:gd name="connsiteX36" fmla="*/ 1068180 w 2089376"/>
              <a:gd name="connsiteY36" fmla="*/ 3045747 h 3614056"/>
              <a:gd name="connsiteX37" fmla="*/ 1068180 w 2089376"/>
              <a:gd name="connsiteY37" fmla="*/ 3045747 h 36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9376" h="3614056">
                <a:moveTo>
                  <a:pt x="321256" y="0"/>
                </a:moveTo>
                <a:cubicBezTo>
                  <a:pt x="144562" y="0"/>
                  <a:pt x="0" y="144562"/>
                  <a:pt x="0" y="321256"/>
                </a:cubicBezTo>
                <a:lnTo>
                  <a:pt x="0" y="3292801"/>
                </a:lnTo>
                <a:cubicBezTo>
                  <a:pt x="0" y="3469495"/>
                  <a:pt x="144562" y="3614057"/>
                  <a:pt x="321256" y="3614057"/>
                </a:cubicBezTo>
                <a:lnTo>
                  <a:pt x="1815047" y="3614057"/>
                </a:lnTo>
                <a:cubicBezTo>
                  <a:pt x="1991741" y="3614057"/>
                  <a:pt x="2136303" y="3469495"/>
                  <a:pt x="2136303" y="3292801"/>
                </a:cubicBezTo>
                <a:lnTo>
                  <a:pt x="2136303" y="321256"/>
                </a:lnTo>
                <a:cubicBezTo>
                  <a:pt x="2136303" y="144562"/>
                  <a:pt x="1991741" y="0"/>
                  <a:pt x="1815047" y="0"/>
                </a:cubicBezTo>
                <a:lnTo>
                  <a:pt x="321256" y="0"/>
                </a:lnTo>
                <a:close/>
                <a:moveTo>
                  <a:pt x="889115" y="309397"/>
                </a:moveTo>
                <a:lnTo>
                  <a:pt x="1247302" y="309397"/>
                </a:lnTo>
                <a:cubicBezTo>
                  <a:pt x="1270849" y="309397"/>
                  <a:pt x="1289936" y="336390"/>
                  <a:pt x="1289936" y="369650"/>
                </a:cubicBezTo>
                <a:cubicBezTo>
                  <a:pt x="1289936" y="402911"/>
                  <a:pt x="1270849" y="429903"/>
                  <a:pt x="1247302" y="429903"/>
                </a:cubicBezTo>
                <a:lnTo>
                  <a:pt x="889115" y="429903"/>
                </a:lnTo>
                <a:cubicBezTo>
                  <a:pt x="865567" y="429903"/>
                  <a:pt x="846480" y="402911"/>
                  <a:pt x="846480" y="369650"/>
                </a:cubicBezTo>
                <a:cubicBezTo>
                  <a:pt x="846480" y="336390"/>
                  <a:pt x="865567" y="309397"/>
                  <a:pt x="889115" y="309397"/>
                </a:cubicBezTo>
                <a:close/>
                <a:moveTo>
                  <a:pt x="176468" y="738905"/>
                </a:moveTo>
                <a:lnTo>
                  <a:pt x="1959892" y="738905"/>
                </a:lnTo>
                <a:lnTo>
                  <a:pt x="1959892" y="2875208"/>
                </a:lnTo>
                <a:lnTo>
                  <a:pt x="176468" y="2875208"/>
                </a:lnTo>
                <a:lnTo>
                  <a:pt x="176468" y="738905"/>
                </a:lnTo>
                <a:close/>
                <a:moveTo>
                  <a:pt x="1068180" y="3045747"/>
                </a:moveTo>
                <a:cubicBezTo>
                  <a:pt x="1068180" y="3045747"/>
                  <a:pt x="1068180" y="3045747"/>
                  <a:pt x="1068180" y="3045747"/>
                </a:cubicBezTo>
                <a:cubicBezTo>
                  <a:pt x="1178013" y="3045747"/>
                  <a:pt x="1267066" y="3134799"/>
                  <a:pt x="1267066" y="3244633"/>
                </a:cubicBezTo>
                <a:cubicBezTo>
                  <a:pt x="1267066" y="3244633"/>
                  <a:pt x="1267066" y="3244633"/>
                  <a:pt x="1267066" y="3244633"/>
                </a:cubicBezTo>
                <a:lnTo>
                  <a:pt x="1267066" y="3244633"/>
                </a:lnTo>
                <a:cubicBezTo>
                  <a:pt x="1267066" y="3244633"/>
                  <a:pt x="1267066" y="3244633"/>
                  <a:pt x="1267066" y="3244633"/>
                </a:cubicBezTo>
                <a:cubicBezTo>
                  <a:pt x="1267066" y="3354466"/>
                  <a:pt x="1178013" y="3443519"/>
                  <a:pt x="1068180" y="3443519"/>
                </a:cubicBezTo>
                <a:cubicBezTo>
                  <a:pt x="1068180" y="3443519"/>
                  <a:pt x="1068180" y="3443519"/>
                  <a:pt x="1068180" y="3443519"/>
                </a:cubicBezTo>
                <a:lnTo>
                  <a:pt x="1068180" y="3443519"/>
                </a:lnTo>
                <a:cubicBezTo>
                  <a:pt x="1068180" y="3443519"/>
                  <a:pt x="1068180" y="3443519"/>
                  <a:pt x="1068180" y="3443519"/>
                </a:cubicBezTo>
                <a:cubicBezTo>
                  <a:pt x="958346" y="3443519"/>
                  <a:pt x="869294" y="3354466"/>
                  <a:pt x="869294" y="3244633"/>
                </a:cubicBezTo>
                <a:cubicBezTo>
                  <a:pt x="869294" y="3244633"/>
                  <a:pt x="869294" y="3244633"/>
                  <a:pt x="869294" y="3244633"/>
                </a:cubicBezTo>
                <a:lnTo>
                  <a:pt x="869294" y="3244633"/>
                </a:lnTo>
                <a:cubicBezTo>
                  <a:pt x="869294" y="3244633"/>
                  <a:pt x="869294" y="3244633"/>
                  <a:pt x="869294" y="3244633"/>
                </a:cubicBezTo>
                <a:cubicBezTo>
                  <a:pt x="869294" y="3134799"/>
                  <a:pt x="958346" y="3045747"/>
                  <a:pt x="1068180" y="3045747"/>
                </a:cubicBezTo>
                <a:cubicBezTo>
                  <a:pt x="1068180" y="3045747"/>
                  <a:pt x="1068180" y="3045747"/>
                  <a:pt x="1068180" y="3045747"/>
                </a:cubicBezTo>
                <a:lnTo>
                  <a:pt x="1068180" y="3045747"/>
                </a:lnTo>
                <a:close/>
              </a:path>
            </a:pathLst>
          </a:custGeom>
          <a:solidFill>
            <a:srgbClr val="CDCDCD"/>
          </a:solidFill>
          <a:ln w="5640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5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5520EB-0F65-403D-A973-B17B2A4C2E9D}"/>
              </a:ext>
            </a:extLst>
          </p:cNvPr>
          <p:cNvSpPr txBox="1"/>
          <p:nvPr/>
        </p:nvSpPr>
        <p:spPr>
          <a:xfrm>
            <a:off x="5121315" y="5937796"/>
            <a:ext cx="1682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DCDCD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Arial" panose="020B0604020202020204" pitchFamily="34" charset="0"/>
              </a:rPr>
              <a:t>Take a picture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DCDCD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Arial" panose="020B0604020202020204" pitchFamily="34" charset="0"/>
              </a:rPr>
              <a:t> to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DCDCD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DCDCD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Arial" panose="020B0604020202020204" pitchFamily="34" charset="0"/>
              </a:rPr>
              <a:t>download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DCDCD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Arial" panose="020B0604020202020204" pitchFamily="34" charset="0"/>
              </a:rPr>
              <a:t> the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CDCDCD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DCDCD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Arial" panose="020B0604020202020204" pitchFamily="34" charset="0"/>
              </a:rPr>
              <a:t>full paper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3A7B10-D6D9-4BF7-9A8B-B3113FDC3D80}"/>
              </a:ext>
            </a:extLst>
          </p:cNvPr>
          <p:cNvSpPr/>
          <p:nvPr/>
        </p:nvSpPr>
        <p:spPr>
          <a:xfrm>
            <a:off x="1196154" y="669302"/>
            <a:ext cx="348099" cy="33141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B5C0A9-48EF-4957-80A2-585367894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7151" y="6001495"/>
            <a:ext cx="658813" cy="537766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B70FBA-A2DF-453C-9792-CA6E8DB0D343}"/>
              </a:ext>
            </a:extLst>
          </p:cNvPr>
          <p:cNvCxnSpPr>
            <a:cxnSpLocks/>
          </p:cNvCxnSpPr>
          <p:nvPr/>
        </p:nvCxnSpPr>
        <p:spPr>
          <a:xfrm flipH="1">
            <a:off x="4480869" y="6126830"/>
            <a:ext cx="270305" cy="0"/>
          </a:xfrm>
          <a:prstGeom prst="straightConnector1">
            <a:avLst/>
          </a:prstGeom>
          <a:ln w="66675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8">
            <a:extLst>
              <a:ext uri="{FF2B5EF4-FFF2-40B4-BE49-F238E27FC236}">
                <a16:creationId xmlns:a16="http://schemas.microsoft.com/office/drawing/2014/main" id="{C1210836-80D5-470E-883D-041B85957069}"/>
              </a:ext>
            </a:extLst>
          </p:cNvPr>
          <p:cNvSpPr/>
          <p:nvPr/>
        </p:nvSpPr>
        <p:spPr>
          <a:xfrm>
            <a:off x="1279262" y="761016"/>
            <a:ext cx="165438" cy="153856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bg1"/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A4CF46-E210-4322-91D1-2A41779F64E4}"/>
              </a:ext>
            </a:extLst>
          </p:cNvPr>
          <p:cNvSpPr/>
          <p:nvPr/>
        </p:nvSpPr>
        <p:spPr>
          <a:xfrm>
            <a:off x="1574883" y="652930"/>
            <a:ext cx="958917" cy="382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523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Segoe UI" panose="020B0502040204020203" pitchFamily="34" charset="0"/>
              </a:rPr>
              <a:t>PRESENTER:</a:t>
            </a: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Segoe UI" panose="020B0502040204020203" pitchFamily="34" charset="0"/>
              </a:rPr>
              <a:t> </a:t>
            </a:r>
          </a:p>
          <a:p>
            <a:pPr marL="0" marR="0" lvl="0" indent="0" algn="l" defTabSz="9523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C107"/>
                </a:highlight>
                <a:uLnTx/>
                <a:uFillTx/>
                <a:latin typeface="Lato" panose="020F0502020204030203" pitchFamily="34" charset="0"/>
                <a:ea typeface="+mn-ea"/>
                <a:cs typeface="Segoe UI" panose="020B0502040204020203" pitchFamily="34" charset="0"/>
              </a:rPr>
              <a:t>Leeroy</a:t>
            </a:r>
            <a:r>
              <a:rPr kumimoji="0" lang="en-US" sz="91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9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Segoe UI" panose="020B0502040204020203" pitchFamily="34" charset="0"/>
              </a:rPr>
              <a:t>Jenkins</a:t>
            </a:r>
            <a:endParaRPr kumimoji="0" lang="en-US" sz="91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C155C6-7E35-4156-B9B3-271571AF60CC}"/>
              </a:ext>
            </a:extLst>
          </p:cNvPr>
          <p:cNvSpPr txBox="1"/>
          <p:nvPr/>
        </p:nvSpPr>
        <p:spPr>
          <a:xfrm>
            <a:off x="1165524" y="226206"/>
            <a:ext cx="159625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5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Segoe UI" panose="020B0502040204020203" pitchFamily="34" charset="0"/>
              </a:rPr>
              <a:t>Title:</a:t>
            </a:r>
            <a:br>
              <a:rPr kumimoji="0" lang="en-US" sz="1125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1125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Segoe UI" panose="020B0502040204020203" pitchFamily="34" charset="0"/>
              </a:rPr>
              <a:t>Subtitle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F61B32-8F5A-4CA2-B549-F3CD26098007}"/>
              </a:ext>
            </a:extLst>
          </p:cNvPr>
          <p:cNvSpPr txBox="1"/>
          <p:nvPr/>
        </p:nvSpPr>
        <p:spPr>
          <a:xfrm>
            <a:off x="9520873" y="5288091"/>
            <a:ext cx="1566109" cy="65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Segoe UI" panose="020B0502040204020203" pitchFamily="34" charset="0"/>
              </a:rPr>
              <a:t>Leeroy</a:t>
            </a:r>
            <a:r>
              <a:rPr kumimoji="0" lang="en-US" sz="91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9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Segoe UI" panose="020B0502040204020203" pitchFamily="34" charset="0"/>
              </a:rPr>
              <a:t>Jenkins, author2, </a:t>
            </a:r>
            <a:br>
              <a:rPr kumimoji="0" lang="en-US" sz="9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9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Segoe UI" panose="020B0502040204020203" pitchFamily="34" charset="0"/>
              </a:rPr>
              <a:t>author3, author4, author5, author6, author7, author42</a:t>
            </a:r>
            <a:endParaRPr kumimoji="0" lang="en-US" sz="91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3" name="Graphic 18">
            <a:extLst>
              <a:ext uri="{FF2B5EF4-FFF2-40B4-BE49-F238E27FC236}">
                <a16:creationId xmlns:a16="http://schemas.microsoft.com/office/drawing/2014/main" id="{1B355378-8069-4F41-9F33-76FF52B1D680}"/>
              </a:ext>
            </a:extLst>
          </p:cNvPr>
          <p:cNvSpPr/>
          <p:nvPr/>
        </p:nvSpPr>
        <p:spPr>
          <a:xfrm>
            <a:off x="9418428" y="5330001"/>
            <a:ext cx="75090" cy="69833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988AD-FB82-4850-84BE-0F496EB3BDC0}"/>
              </a:ext>
            </a:extLst>
          </p:cNvPr>
          <p:cNvSpPr/>
          <p:nvPr/>
        </p:nvSpPr>
        <p:spPr>
          <a:xfrm>
            <a:off x="4814110" y="4644253"/>
            <a:ext cx="51435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Segoe UI" panose="020B0502040204020203" pitchFamily="34" charset="0"/>
              </a:rPr>
              <a:t>Visualize your findings with an image, graphic, or a key figure.</a:t>
            </a:r>
          </a:p>
          <a:p>
            <a:pPr marL="0" marR="0" lvl="0" indent="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469FA09-6407-4240-A302-A9681C46F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56500" y="5749567"/>
            <a:ext cx="788138" cy="788138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B62BF9C0-8774-4458-8210-ACA478800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59604" y="2782957"/>
            <a:ext cx="2546603" cy="169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87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DCE2B9B5-789C-4130-84E0-D71F63B278C4}"/>
              </a:ext>
            </a:extLst>
          </p:cNvPr>
          <p:cNvGrpSpPr/>
          <p:nvPr/>
        </p:nvGrpSpPr>
        <p:grpSpPr>
          <a:xfrm>
            <a:off x="5238269" y="6133535"/>
            <a:ext cx="725844" cy="565340"/>
            <a:chOff x="20571704" y="29440994"/>
            <a:chExt cx="3484051" cy="2713632"/>
          </a:xfrm>
        </p:grpSpPr>
        <p:sp>
          <p:nvSpPr>
            <p:cNvPr id="43" name="Rectangle: Top Corners Rounded 42">
              <a:extLst>
                <a:ext uri="{FF2B5EF4-FFF2-40B4-BE49-F238E27FC236}">
                  <a16:creationId xmlns:a16="http://schemas.microsoft.com/office/drawing/2014/main" id="{B00A1732-BBB5-4CA8-B99F-BD8107BE4580}"/>
                </a:ext>
              </a:extLst>
            </p:cNvPr>
            <p:cNvSpPr/>
            <p:nvPr/>
          </p:nvSpPr>
          <p:spPr>
            <a:xfrm rot="16200000">
              <a:off x="21143159" y="29114850"/>
              <a:ext cx="2586451" cy="3238740"/>
            </a:xfrm>
            <a:prstGeom prst="round2SameRect">
              <a:avLst/>
            </a:prstGeom>
            <a:solidFill>
              <a:srgbClr val="3109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5" dirty="0"/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42FBEF49-1690-499B-B97D-916965516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867814" y="29620861"/>
              <a:ext cx="529537" cy="529537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D463A87-88B4-48CB-9988-0FEA90F82300}"/>
                </a:ext>
              </a:extLst>
            </p:cNvPr>
            <p:cNvSpPr txBox="1"/>
            <p:nvPr/>
          </p:nvSpPr>
          <p:spPr>
            <a:xfrm rot="5400000">
              <a:off x="20273132" y="30674195"/>
              <a:ext cx="1779003" cy="1181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 err="1">
                  <a:solidFill>
                    <a:schemeClr val="bg1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PrePrint</a:t>
              </a:r>
              <a:endParaRPr lang="en-US" sz="5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endParaRP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EBAD920F-47FD-4F90-8E6C-7D4BB4AC55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296"/>
          <a:stretch/>
        </p:blipFill>
        <p:spPr>
          <a:xfrm>
            <a:off x="5417454" y="6148907"/>
            <a:ext cx="522671" cy="5054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E03C34-F3CB-4D7E-BED6-4912BED00063}"/>
              </a:ext>
            </a:extLst>
          </p:cNvPr>
          <p:cNvSpPr/>
          <p:nvPr/>
        </p:nvSpPr>
        <p:spPr>
          <a:xfrm>
            <a:off x="952500" y="0"/>
            <a:ext cx="3880184" cy="6858000"/>
          </a:xfrm>
          <a:prstGeom prst="rect">
            <a:avLst/>
          </a:prstGeom>
          <a:solidFill>
            <a:srgbClr val="3109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1600C-5D44-4BE7-8500-7C17A936BFE4}"/>
              </a:ext>
            </a:extLst>
          </p:cNvPr>
          <p:cNvSpPr txBox="1"/>
          <p:nvPr/>
        </p:nvSpPr>
        <p:spPr>
          <a:xfrm>
            <a:off x="1223211" y="581526"/>
            <a:ext cx="3479131" cy="2496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4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Teach people </a:t>
            </a:r>
            <a:r>
              <a:rPr lang="en-US" sz="2604" dirty="0">
                <a:solidFill>
                  <a:srgbClr val="FBE2A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something cool you learned in 5 seconds </a:t>
            </a:r>
            <a:r>
              <a:rPr lang="en-US" sz="2604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as they walk by (or scroll by).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AB02B3-FF6D-4ED8-9042-A3C19D418301}"/>
              </a:ext>
            </a:extLst>
          </p:cNvPr>
          <p:cNvSpPr/>
          <p:nvPr/>
        </p:nvSpPr>
        <p:spPr>
          <a:xfrm>
            <a:off x="5286375" y="724460"/>
            <a:ext cx="5470499" cy="2072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/>
              <a:t>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43C867-B3D6-4C39-8B9F-FCDACBB0336D}"/>
              </a:ext>
            </a:extLst>
          </p:cNvPr>
          <p:cNvSpPr/>
          <p:nvPr/>
        </p:nvSpPr>
        <p:spPr>
          <a:xfrm>
            <a:off x="8341477" y="3714751"/>
            <a:ext cx="2415397" cy="20053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/>
              <a:t>v</a:t>
            </a:r>
          </a:p>
        </p:txBody>
      </p:sp>
      <p:pic>
        <p:nvPicPr>
          <p:cNvPr id="25" name="Picture 24" descr="A picture containing clock&#10;&#10;Description automatically generated">
            <a:extLst>
              <a:ext uri="{FF2B5EF4-FFF2-40B4-BE49-F238E27FC236}">
                <a16:creationId xmlns:a16="http://schemas.microsoft.com/office/drawing/2014/main" id="{0AF898B3-BEF6-4566-B202-4B75B7B8E5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97" y="863713"/>
            <a:ext cx="5023450" cy="19525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1DCBAC-78BF-402D-9060-61A22D93863D}"/>
              </a:ext>
            </a:extLst>
          </p:cNvPr>
          <p:cNvSpPr/>
          <p:nvPr/>
        </p:nvSpPr>
        <p:spPr>
          <a:xfrm>
            <a:off x="5286375" y="3714751"/>
            <a:ext cx="2532063" cy="20053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/>
              <a:t>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C1221C-A8A5-4C04-AF52-0D59051268BF}"/>
              </a:ext>
            </a:extLst>
          </p:cNvPr>
          <p:cNvSpPr txBox="1"/>
          <p:nvPr/>
        </p:nvSpPr>
        <p:spPr>
          <a:xfrm>
            <a:off x="6068202" y="6192375"/>
            <a:ext cx="54057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b="1" dirty="0">
                <a:latin typeface="Rift Soft Light" panose="00000400000000000000" pitchFamily="50" charset="0"/>
              </a:rPr>
              <a:t>LEM HEWITT,  Phillip Merman, Ted crisp </a:t>
            </a:r>
            <a:r>
              <a:rPr lang="en-US" sz="1250" dirty="0">
                <a:latin typeface="Rift Soft Light" panose="00000400000000000000" pitchFamily="50" charset="0"/>
              </a:rPr>
              <a:t> </a:t>
            </a:r>
            <a:br>
              <a:rPr lang="en-US" sz="1250" dirty="0">
                <a:latin typeface="Rift Soft Light" panose="00000400000000000000" pitchFamily="50" charset="0"/>
              </a:rPr>
            </a:br>
            <a:r>
              <a:rPr lang="en-US" sz="1250" dirty="0">
                <a:latin typeface="Rift Soft Light" panose="00000400000000000000" pitchFamily="50" charset="0"/>
              </a:rPr>
              <a:t>EXAMPLE Graphics donated by biorender.com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2AC0F14-769E-4F62-955A-4A726C3908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17589" y="4161166"/>
            <a:ext cx="2069218" cy="11771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6C5E9CB-2F80-4175-93F1-0C4978AF22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02316" y="4041764"/>
            <a:ext cx="2105526" cy="131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05580D-71CE-42D4-8A22-B739F70327E5}"/>
              </a:ext>
            </a:extLst>
          </p:cNvPr>
          <p:cNvSpPr txBox="1"/>
          <p:nvPr/>
        </p:nvSpPr>
        <p:spPr>
          <a:xfrm>
            <a:off x="5517589" y="863713"/>
            <a:ext cx="2300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Immune checkpoint </a:t>
            </a:r>
            <a:r>
              <a:rPr lang="en-US" sz="1000" dirty="0">
                <a:solidFill>
                  <a:srgbClr val="ED1C24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inhibits</a:t>
            </a:r>
            <a:r>
              <a:rPr lang="en-US" sz="10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T-cell activation.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7E1A1E-2D7E-4B05-BE73-DD92B6042928}"/>
              </a:ext>
            </a:extLst>
          </p:cNvPr>
          <p:cNvSpPr txBox="1"/>
          <p:nvPr/>
        </p:nvSpPr>
        <p:spPr>
          <a:xfrm>
            <a:off x="5517588" y="429849"/>
            <a:ext cx="1591678" cy="348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6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Method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3E2ECE-63CD-4DAF-9723-9F945DAB9763}"/>
              </a:ext>
            </a:extLst>
          </p:cNvPr>
          <p:cNvSpPr txBox="1"/>
          <p:nvPr/>
        </p:nvSpPr>
        <p:spPr>
          <a:xfrm>
            <a:off x="8363564" y="863713"/>
            <a:ext cx="235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Anti-PDF-1 antibodies </a:t>
            </a:r>
            <a:r>
              <a:rPr lang="en-US" sz="1000" dirty="0">
                <a:solidFill>
                  <a:srgbClr val="8DC63F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permit</a:t>
            </a:r>
            <a:r>
              <a:rPr lang="en-US" sz="10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T cell activation.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76E88D-576A-402A-B2C7-5209071C12AC}"/>
              </a:ext>
            </a:extLst>
          </p:cNvPr>
          <p:cNvSpPr txBox="1"/>
          <p:nvPr/>
        </p:nvSpPr>
        <p:spPr>
          <a:xfrm>
            <a:off x="5517589" y="3265494"/>
            <a:ext cx="2340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Explain what the graph shows.</a:t>
            </a: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 Like, </a:t>
            </a:r>
            <a:r>
              <a:rPr lang="en-US" sz="100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spoilers are good.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D190E1-C93F-4200-9000-A25622CEB933}"/>
              </a:ext>
            </a:extLst>
          </p:cNvPr>
          <p:cNvSpPr txBox="1"/>
          <p:nvPr/>
        </p:nvSpPr>
        <p:spPr>
          <a:xfrm>
            <a:off x="8363564" y="3265494"/>
            <a:ext cx="2340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Quickly explain what the graph shows.</a:t>
            </a: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Help people think.</a:t>
            </a:r>
          </a:p>
        </p:txBody>
      </p:sp>
      <p:pic>
        <p:nvPicPr>
          <p:cNvPr id="64" name="Picture 63" descr="A close up of a logo&#10;&#10;Description automatically generated">
            <a:extLst>
              <a:ext uri="{FF2B5EF4-FFF2-40B4-BE49-F238E27FC236}">
                <a16:creationId xmlns:a16="http://schemas.microsoft.com/office/drawing/2014/main" id="{478B7A83-5173-4F4B-84CA-FB41B844A6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10" y="2604516"/>
            <a:ext cx="3764156" cy="2665023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1B84C32-A0CA-4ED4-AF8E-7E3EB0474380}"/>
              </a:ext>
            </a:extLst>
          </p:cNvPr>
          <p:cNvCxnSpPr>
            <a:cxnSpLocks/>
          </p:cNvCxnSpPr>
          <p:nvPr/>
        </p:nvCxnSpPr>
        <p:spPr>
          <a:xfrm flipH="1" flipV="1">
            <a:off x="2394256" y="4438444"/>
            <a:ext cx="272293" cy="770588"/>
          </a:xfrm>
          <a:prstGeom prst="line">
            <a:avLst/>
          </a:prstGeom>
          <a:ln w="254000">
            <a:solidFill>
              <a:srgbClr val="8DC63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069B0B00-E2D6-4987-AEB4-EDFB8915B812}"/>
              </a:ext>
            </a:extLst>
          </p:cNvPr>
          <p:cNvSpPr/>
          <p:nvPr/>
        </p:nvSpPr>
        <p:spPr>
          <a:xfrm>
            <a:off x="2122572" y="4161166"/>
            <a:ext cx="496303" cy="290519"/>
          </a:xfrm>
          <a:prstGeom prst="rect">
            <a:avLst/>
          </a:prstGeom>
          <a:noFill/>
          <a:ln w="254000">
            <a:solidFill>
              <a:srgbClr val="8D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406C801-32EC-4901-910A-F1A7658478CC}"/>
              </a:ext>
            </a:extLst>
          </p:cNvPr>
          <p:cNvSpPr txBox="1"/>
          <p:nvPr/>
        </p:nvSpPr>
        <p:spPr>
          <a:xfrm>
            <a:off x="2286000" y="5269539"/>
            <a:ext cx="21510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8DC63F"/>
                </a:solidFill>
              </a:rPr>
              <a:t>(illustrate your takeaway point)</a:t>
            </a:r>
          </a:p>
        </p:txBody>
      </p:sp>
    </p:spTree>
    <p:extLst>
      <p:ext uri="{BB962C8B-B14F-4D97-AF65-F5344CB8AC3E}">
        <p14:creationId xmlns:p14="http://schemas.microsoft.com/office/powerpoint/2010/main" val="2995084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AB948F-58A5-41D8-ACAA-EB44EAF54761}"/>
              </a:ext>
            </a:extLst>
          </p:cNvPr>
          <p:cNvSpPr/>
          <p:nvPr/>
        </p:nvSpPr>
        <p:spPr>
          <a:xfrm>
            <a:off x="3563937" y="926523"/>
            <a:ext cx="7675563" cy="5931477"/>
          </a:xfrm>
          <a:prstGeom prst="rect">
            <a:avLst/>
          </a:prstGeom>
          <a:solidFill>
            <a:srgbClr val="E1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" dirty="0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95979C24-0DBA-47BF-90FE-D8C22C7EC241}"/>
              </a:ext>
            </a:extLst>
          </p:cNvPr>
          <p:cNvSpPr/>
          <p:nvPr/>
        </p:nvSpPr>
        <p:spPr>
          <a:xfrm rot="10800000">
            <a:off x="3563938" y="0"/>
            <a:ext cx="7662638" cy="2587625"/>
          </a:xfrm>
          <a:prstGeom prst="round2SameRect">
            <a:avLst>
              <a:gd name="adj1" fmla="val 8041"/>
              <a:gd name="adj2" fmla="val 0"/>
            </a:avLst>
          </a:prstGeom>
          <a:solidFill>
            <a:srgbClr val="3109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ADD14E-C199-4760-AEC8-5A122DC933FE}"/>
              </a:ext>
            </a:extLst>
          </p:cNvPr>
          <p:cNvSpPr txBox="1"/>
          <p:nvPr/>
        </p:nvSpPr>
        <p:spPr>
          <a:xfrm>
            <a:off x="5268529" y="548302"/>
            <a:ext cx="5377295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5" dirty="0">
                <a:solidFill>
                  <a:schemeClr val="bg1"/>
                </a:solidFill>
                <a:latin typeface="MillerBanner Black" panose="02000504090000020003" pitchFamily="50" charset="0"/>
              </a:rPr>
              <a:t>Teach people </a:t>
            </a:r>
            <a:r>
              <a:rPr lang="en-US" sz="2875" dirty="0">
                <a:solidFill>
                  <a:srgbClr val="60FF9D"/>
                </a:solidFill>
                <a:latin typeface="MillerBanner Black" panose="02000504090000020003" pitchFamily="50" charset="0"/>
              </a:rPr>
              <a:t>something cool you learned </a:t>
            </a:r>
            <a:r>
              <a:rPr lang="en-US" sz="2875" dirty="0">
                <a:solidFill>
                  <a:schemeClr val="bg1"/>
                </a:solidFill>
                <a:latin typeface="MillerBanner Black" panose="02000504090000020003" pitchFamily="50" charset="0"/>
              </a:rPr>
              <a:t>in 5 seconds as they walk by.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4DF37-80DD-49FC-8002-1559E35B9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26599" y="424295"/>
            <a:ext cx="1190924" cy="21633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A056F8-BC27-4DCD-B15C-FA94A7DA881D}"/>
              </a:ext>
            </a:extLst>
          </p:cNvPr>
          <p:cNvSpPr txBox="1"/>
          <p:nvPr/>
        </p:nvSpPr>
        <p:spPr>
          <a:xfrm>
            <a:off x="1074778" y="926523"/>
            <a:ext cx="1982932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75" dirty="0">
                <a:solidFill>
                  <a:srgbClr val="31092D"/>
                </a:solidFill>
                <a:latin typeface="MillerBanner Black" panose="02000504090000020003" pitchFamily="50" charset="0"/>
              </a:rPr>
              <a:t>Background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C98A35-9306-4E6A-8713-5AA6CAD12EE9}"/>
              </a:ext>
            </a:extLst>
          </p:cNvPr>
          <p:cNvSpPr txBox="1"/>
          <p:nvPr/>
        </p:nvSpPr>
        <p:spPr>
          <a:xfrm>
            <a:off x="1074777" y="1853046"/>
            <a:ext cx="1982932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75" dirty="0">
                <a:solidFill>
                  <a:srgbClr val="31092D"/>
                </a:solidFill>
                <a:latin typeface="MillerBanner Black" panose="02000504090000020003" pitchFamily="50" charset="0"/>
              </a:rPr>
              <a:t>Methods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828FA7-16EB-4FE1-987C-0A921A16F162}"/>
              </a:ext>
            </a:extLst>
          </p:cNvPr>
          <p:cNvSpPr txBox="1"/>
          <p:nvPr/>
        </p:nvSpPr>
        <p:spPr>
          <a:xfrm>
            <a:off x="1074777" y="4505690"/>
            <a:ext cx="1982932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75" dirty="0">
                <a:solidFill>
                  <a:srgbClr val="31092D"/>
                </a:solidFill>
                <a:latin typeface="MillerBanner Black" panose="02000504090000020003" pitchFamily="50" charset="0"/>
              </a:rPr>
              <a:t>Extra results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8FA433-B487-4C5D-ACDF-5ECBFFDA7486}"/>
              </a:ext>
            </a:extLst>
          </p:cNvPr>
          <p:cNvSpPr txBox="1"/>
          <p:nvPr/>
        </p:nvSpPr>
        <p:spPr>
          <a:xfrm>
            <a:off x="1439379" y="366550"/>
            <a:ext cx="120000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D3B809-9BA6-469D-9DD0-E6C31E9578E7}"/>
              </a:ext>
            </a:extLst>
          </p:cNvPr>
          <p:cNvSpPr txBox="1"/>
          <p:nvPr/>
        </p:nvSpPr>
        <p:spPr>
          <a:xfrm>
            <a:off x="1439379" y="449665"/>
            <a:ext cx="120000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b="1" dirty="0">
                <a:solidFill>
                  <a:srgbClr val="31092D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Lem</a:t>
            </a:r>
            <a:r>
              <a:rPr lang="en-US" sz="1250" b="1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50" dirty="0">
                <a:solidFill>
                  <a:srgbClr val="31092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Hewitt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E1EEA0-C816-434F-9E46-71E646368705}"/>
              </a:ext>
            </a:extLst>
          </p:cNvPr>
          <p:cNvSpPr txBox="1"/>
          <p:nvPr/>
        </p:nvSpPr>
        <p:spPr>
          <a:xfrm>
            <a:off x="7675562" y="6438120"/>
            <a:ext cx="335881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50" dirty="0">
                <a:latin typeface="Rift Soft Light" panose="00000400000000000000" pitchFamily="50" charset="0"/>
              </a:rPr>
              <a:t>LEM HEWITT,  Phillip Merman, Ted crisp, veronica palmer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7FFB07-8DE4-4252-A036-536551FF354E}"/>
              </a:ext>
            </a:extLst>
          </p:cNvPr>
          <p:cNvSpPr txBox="1"/>
          <p:nvPr/>
        </p:nvSpPr>
        <p:spPr>
          <a:xfrm>
            <a:off x="1074777" y="1198563"/>
            <a:ext cx="1982932" cy="45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7" b="1" dirty="0">
                <a:latin typeface="Segoe UI" panose="020B0502040204020203" pitchFamily="34" charset="0"/>
                <a:cs typeface="Segoe UI" panose="020B0502040204020203" pitchFamily="34" charset="0"/>
              </a:rPr>
              <a:t>Who cares?</a:t>
            </a:r>
            <a:r>
              <a:rPr lang="en-US" sz="667" dirty="0">
                <a:latin typeface="Segoe UI" panose="020B0502040204020203" pitchFamily="34" charset="0"/>
                <a:cs typeface="Segoe UI" panose="020B0502040204020203" pitchFamily="34" charset="0"/>
              </a:rPr>
              <a:t> Explain why your study matters in the fastest, most brutal way possible (feel free to add graphics!).</a:t>
            </a:r>
            <a:endParaRPr lang="en-US" sz="667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375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59BC32-6FA7-44A0-8A2B-1B3D80B3204E}"/>
              </a:ext>
            </a:extLst>
          </p:cNvPr>
          <p:cNvSpPr txBox="1"/>
          <p:nvPr/>
        </p:nvSpPr>
        <p:spPr>
          <a:xfrm>
            <a:off x="1074777" y="4774122"/>
            <a:ext cx="1982932" cy="29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7" dirty="0">
                <a:latin typeface="Segoe UI" panose="020B0502040204020203" pitchFamily="34" charset="0"/>
                <a:cs typeface="Segoe UI" panose="020B0502040204020203" pitchFamily="34" charset="0"/>
              </a:rPr>
              <a:t>Assume they already read your punchline, and now include a little extra detail.</a:t>
            </a:r>
          </a:p>
        </p:txBody>
      </p:sp>
      <p:pic>
        <p:nvPicPr>
          <p:cNvPr id="4098" name="Picture 2" descr="Image result for Lem Hewitt">
            <a:extLst>
              <a:ext uri="{FF2B5EF4-FFF2-40B4-BE49-F238E27FC236}">
                <a16:creationId xmlns:a16="http://schemas.microsoft.com/office/drawing/2014/main" id="{31C12700-1021-46A0-ADDE-576F8C44A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80"/>
          <a:stretch/>
        </p:blipFill>
        <p:spPr bwMode="auto">
          <a:xfrm>
            <a:off x="1108364" y="380825"/>
            <a:ext cx="271318" cy="250485"/>
          </a:xfrm>
          <a:prstGeom prst="rect">
            <a:avLst/>
          </a:prstGeom>
          <a:noFill/>
          <a:ln>
            <a:solidFill>
              <a:srgbClr val="31092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97B40439-B93D-4D5F-B56E-411D544142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37062" y="2994798"/>
            <a:ext cx="5910288" cy="2670311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2F1A311-7EEA-4AAC-B71B-E1ECC016BD88}"/>
              </a:ext>
            </a:extLst>
          </p:cNvPr>
          <p:cNvGrpSpPr/>
          <p:nvPr/>
        </p:nvGrpSpPr>
        <p:grpSpPr>
          <a:xfrm>
            <a:off x="3875490" y="6133535"/>
            <a:ext cx="725844" cy="565340"/>
            <a:chOff x="20571704" y="29440994"/>
            <a:chExt cx="3484051" cy="2713632"/>
          </a:xfrm>
        </p:grpSpPr>
        <p:sp>
          <p:nvSpPr>
            <p:cNvPr id="34" name="Rectangle: Top Corners Rounded 33">
              <a:extLst>
                <a:ext uri="{FF2B5EF4-FFF2-40B4-BE49-F238E27FC236}">
                  <a16:creationId xmlns:a16="http://schemas.microsoft.com/office/drawing/2014/main" id="{135AA4A1-3E8C-45A7-A496-BCA6E3F59FD3}"/>
                </a:ext>
              </a:extLst>
            </p:cNvPr>
            <p:cNvSpPr/>
            <p:nvPr/>
          </p:nvSpPr>
          <p:spPr>
            <a:xfrm rot="16200000">
              <a:off x="21143159" y="29114850"/>
              <a:ext cx="2586451" cy="3238740"/>
            </a:xfrm>
            <a:prstGeom prst="round2SameRect">
              <a:avLst/>
            </a:prstGeom>
            <a:solidFill>
              <a:srgbClr val="3109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5" dirty="0"/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FDA6A10C-D63D-4D00-897F-87F7122F1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67814" y="29620861"/>
              <a:ext cx="529537" cy="529537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6554669-98E2-4371-903E-F541C2EF354B}"/>
                </a:ext>
              </a:extLst>
            </p:cNvPr>
            <p:cNvSpPr txBox="1"/>
            <p:nvPr/>
          </p:nvSpPr>
          <p:spPr>
            <a:xfrm rot="5400000">
              <a:off x="20273132" y="30674195"/>
              <a:ext cx="1779003" cy="1181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 err="1">
                  <a:solidFill>
                    <a:schemeClr val="bg1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PrePrint</a:t>
              </a:r>
              <a:endParaRPr lang="en-US" sz="5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endParaRPr>
            </a:p>
          </p:txBody>
        </p:sp>
      </p:grpSp>
      <p:pic>
        <p:nvPicPr>
          <p:cNvPr id="31" name="Graphic 30">
            <a:extLst>
              <a:ext uri="{FF2B5EF4-FFF2-40B4-BE49-F238E27FC236}">
                <a16:creationId xmlns:a16="http://schemas.microsoft.com/office/drawing/2014/main" id="{B7C50926-842C-4D58-83CC-A88CA5B1EF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77793" y="6162546"/>
            <a:ext cx="482791" cy="48279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243E67C-BD27-47D9-84CC-43CBC2920FEA}"/>
              </a:ext>
            </a:extLst>
          </p:cNvPr>
          <p:cNvSpPr/>
          <p:nvPr/>
        </p:nvSpPr>
        <p:spPr>
          <a:xfrm>
            <a:off x="1108364" y="2138795"/>
            <a:ext cx="796634" cy="291523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2159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45000" rIns="45000" bIns="45000" rtlCol="0" anchor="ctr"/>
          <a:lstStyle/>
          <a:p>
            <a:r>
              <a:rPr lang="en-US" sz="667" b="1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N=564</a:t>
            </a:r>
            <a:br>
              <a:rPr lang="en-US" sz="417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17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Adult full-time workers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BEE7249-C1B0-4717-A7DE-03A7756E6275}"/>
              </a:ext>
            </a:extLst>
          </p:cNvPr>
          <p:cNvSpPr/>
          <p:nvPr/>
        </p:nvSpPr>
        <p:spPr>
          <a:xfrm>
            <a:off x="1108364" y="2528455"/>
            <a:ext cx="796634" cy="440728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2159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45000" rIns="45000" bIns="45000" rtlCol="0" anchor="ctr"/>
          <a:lstStyle/>
          <a:p>
            <a:r>
              <a:rPr lang="en-US" sz="417" b="1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EXPERIMENT GROUP</a:t>
            </a:r>
          </a:p>
          <a:p>
            <a:r>
              <a:rPr lang="en-US" sz="417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Given iPod Touch’s with a special app that pings them throughout the day with quick surveys.</a:t>
            </a:r>
            <a:endParaRPr lang="en-US" sz="583" dirty="0">
              <a:solidFill>
                <a:srgbClr val="31092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0DFFFFA-02D3-4598-A3AF-7AF088BCD6B5}"/>
              </a:ext>
            </a:extLst>
          </p:cNvPr>
          <p:cNvSpPr/>
          <p:nvPr/>
        </p:nvSpPr>
        <p:spPr>
          <a:xfrm>
            <a:off x="2102694" y="2587625"/>
            <a:ext cx="682524" cy="3203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17" b="1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 list</a:t>
            </a:r>
            <a:r>
              <a:rPr lang="en-US" sz="417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en-US" sz="417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17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(CONTROL GROUP)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04ED71A-761D-4452-B88E-C4683A3EE123}"/>
              </a:ext>
            </a:extLst>
          </p:cNvPr>
          <p:cNvSpPr/>
          <p:nvPr/>
        </p:nvSpPr>
        <p:spPr>
          <a:xfrm>
            <a:off x="1108364" y="3068574"/>
            <a:ext cx="796634" cy="494097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2159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45000" rIns="45000" bIns="45000" rtlCol="0" anchor="ctr"/>
          <a:lstStyle/>
          <a:p>
            <a:r>
              <a:rPr lang="en-US" sz="417" b="1" dirty="0">
                <a:solidFill>
                  <a:srgbClr val="31092D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Mood Survey </a:t>
            </a:r>
            <a:r>
              <a:rPr lang="en-US" sz="417" dirty="0">
                <a:solidFill>
                  <a:srgbClr val="31092D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(4x per day)</a:t>
            </a:r>
          </a:p>
          <a:p>
            <a:r>
              <a:rPr lang="en-US" sz="417" dirty="0">
                <a:solidFill>
                  <a:srgbClr val="31092D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Participants notified by the iPod at random times to take a short mood survey assessing current mood and attention.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1A3A58F-3950-4532-A4F9-91D14ACD1771}"/>
              </a:ext>
            </a:extLst>
          </p:cNvPr>
          <p:cNvSpPr/>
          <p:nvPr/>
        </p:nvSpPr>
        <p:spPr>
          <a:xfrm>
            <a:off x="2052420" y="3068574"/>
            <a:ext cx="783071" cy="494097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2159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45000" rIns="45000" bIns="45000" rtlCol="0" anchor="ctr"/>
          <a:lstStyle/>
          <a:p>
            <a:r>
              <a:rPr lang="en-US" sz="417" b="1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End-of-week Survey</a:t>
            </a:r>
          </a:p>
          <a:p>
            <a:r>
              <a:rPr lang="en-US" sz="417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Assessed overall performance for the week.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8004469-7FB8-45CE-AF5D-D358969C3768}"/>
              </a:ext>
            </a:extLst>
          </p:cNvPr>
          <p:cNvSpPr/>
          <p:nvPr/>
        </p:nvSpPr>
        <p:spPr>
          <a:xfrm>
            <a:off x="1108364" y="3824499"/>
            <a:ext cx="1727127" cy="328880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2159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45000" rIns="45000" bIns="45000" rtlCol="0" anchor="ctr"/>
          <a:lstStyle/>
          <a:p>
            <a:r>
              <a:rPr lang="en-US" sz="417" b="1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HLM analysis</a:t>
            </a:r>
          </a:p>
          <a:p>
            <a:r>
              <a:rPr lang="en-US" sz="417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Used to relate within-person mood to differences in performance.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B8CCD92-AB16-489F-AEA1-7CEAC4158FA9}"/>
              </a:ext>
            </a:extLst>
          </p:cNvPr>
          <p:cNvCxnSpPr>
            <a:cxnSpLocks/>
            <a:stCxn id="32" idx="2"/>
            <a:endCxn id="40" idx="0"/>
          </p:cNvCxnSpPr>
          <p:nvPr/>
        </p:nvCxnSpPr>
        <p:spPr>
          <a:xfrm>
            <a:off x="1506681" y="2430318"/>
            <a:ext cx="0" cy="98136"/>
          </a:xfrm>
          <a:prstGeom prst="straightConnector1">
            <a:avLst/>
          </a:prstGeom>
          <a:ln w="76200">
            <a:solidFill>
              <a:srgbClr val="3109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338E854-827E-4D3D-871E-08F16FD9E8F9}"/>
              </a:ext>
            </a:extLst>
          </p:cNvPr>
          <p:cNvCxnSpPr>
            <a:cxnSpLocks/>
            <a:stCxn id="40" idx="2"/>
            <a:endCxn id="44" idx="0"/>
          </p:cNvCxnSpPr>
          <p:nvPr/>
        </p:nvCxnSpPr>
        <p:spPr>
          <a:xfrm>
            <a:off x="1506681" y="2969183"/>
            <a:ext cx="0" cy="99391"/>
          </a:xfrm>
          <a:prstGeom prst="straightConnector1">
            <a:avLst/>
          </a:prstGeom>
          <a:ln w="76200">
            <a:solidFill>
              <a:srgbClr val="3109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939F13A-EDA1-4A06-B97E-AEC3F374F425}"/>
              </a:ext>
            </a:extLst>
          </p:cNvPr>
          <p:cNvCxnSpPr>
            <a:cxnSpLocks/>
            <a:stCxn id="40" idx="3"/>
            <a:endCxn id="42" idx="2"/>
          </p:cNvCxnSpPr>
          <p:nvPr/>
        </p:nvCxnSpPr>
        <p:spPr>
          <a:xfrm flipV="1">
            <a:off x="1904998" y="2747819"/>
            <a:ext cx="197696" cy="10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84EEC59-145D-4570-8AFF-910B5EBF4CBE}"/>
              </a:ext>
            </a:extLst>
          </p:cNvPr>
          <p:cNvCxnSpPr>
            <a:stCxn id="44" idx="3"/>
            <a:endCxn id="46" idx="1"/>
          </p:cNvCxnSpPr>
          <p:nvPr/>
        </p:nvCxnSpPr>
        <p:spPr>
          <a:xfrm>
            <a:off x="1904998" y="3315622"/>
            <a:ext cx="147423" cy="0"/>
          </a:xfrm>
          <a:prstGeom prst="straightConnector1">
            <a:avLst/>
          </a:prstGeom>
          <a:ln w="76200">
            <a:solidFill>
              <a:srgbClr val="3109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E3B8EC06-022B-48F9-97EC-872DB06DF503}"/>
              </a:ext>
            </a:extLst>
          </p:cNvPr>
          <p:cNvCxnSpPr>
            <a:stCxn id="46" idx="2"/>
            <a:endCxn id="48" idx="0"/>
          </p:cNvCxnSpPr>
          <p:nvPr/>
        </p:nvCxnSpPr>
        <p:spPr>
          <a:xfrm rot="5400000">
            <a:off x="2077027" y="3457571"/>
            <a:ext cx="261829" cy="472028"/>
          </a:xfrm>
          <a:prstGeom prst="bentConnector3">
            <a:avLst/>
          </a:prstGeom>
          <a:ln w="76200">
            <a:solidFill>
              <a:srgbClr val="3109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390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549</Words>
  <Application>Microsoft Office PowerPoint</Application>
  <PresentationFormat>Widescreen</PresentationFormat>
  <Paragraphs>83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Calibri Light</vt:lpstr>
      <vt:lpstr>Lato</vt:lpstr>
      <vt:lpstr>Lato Black</vt:lpstr>
      <vt:lpstr>MillerBanner Black</vt:lpstr>
      <vt:lpstr>Rift Soft Light</vt:lpstr>
      <vt:lpstr>Segoe UI</vt:lpstr>
      <vt:lpstr>Segoe UI Black</vt:lpstr>
      <vt:lpstr>Segoe UI Light</vt:lpstr>
      <vt:lpstr>Segoe UI Semibold</vt:lpstr>
      <vt:lpstr>Office Theme</vt:lpstr>
      <vt:lpstr>1_Office Theme</vt:lpstr>
      <vt:lpstr>#BetterPoster Templates</vt:lpstr>
      <vt:lpstr>Main finding goes here, translated into plain English. Emphasize the important words.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#BetterPoster Templates</dc:title>
  <dc:creator>Denise Monti</dc:creator>
  <cp:lastModifiedBy>Denise Monti</cp:lastModifiedBy>
  <cp:revision>1</cp:revision>
  <dcterms:created xsi:type="dcterms:W3CDTF">2024-02-14T21:13:16Z</dcterms:created>
  <dcterms:modified xsi:type="dcterms:W3CDTF">2024-02-14T21:18:26Z</dcterms:modified>
</cp:coreProperties>
</file>