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handoutMasterIdLst>
    <p:handoutMasterId r:id="rId32"/>
  </p:handoutMasterIdLst>
  <p:sldIdLst>
    <p:sldId id="290" r:id="rId2"/>
    <p:sldId id="272" r:id="rId3"/>
    <p:sldId id="258" r:id="rId4"/>
    <p:sldId id="260" r:id="rId5"/>
    <p:sldId id="307" r:id="rId6"/>
    <p:sldId id="266" r:id="rId7"/>
    <p:sldId id="306" r:id="rId8"/>
    <p:sldId id="268" r:id="rId9"/>
    <p:sldId id="261" r:id="rId10"/>
    <p:sldId id="273" r:id="rId11"/>
    <p:sldId id="274" r:id="rId12"/>
    <p:sldId id="275" r:id="rId13"/>
    <p:sldId id="276" r:id="rId14"/>
    <p:sldId id="277" r:id="rId15"/>
    <p:sldId id="286" r:id="rId16"/>
    <p:sldId id="287" r:id="rId17"/>
    <p:sldId id="278" r:id="rId18"/>
    <p:sldId id="279" r:id="rId19"/>
    <p:sldId id="280" r:id="rId20"/>
    <p:sldId id="303" r:id="rId21"/>
    <p:sldId id="295" r:id="rId22"/>
    <p:sldId id="281" r:id="rId23"/>
    <p:sldId id="298" r:id="rId24"/>
    <p:sldId id="299" r:id="rId25"/>
    <p:sldId id="304" r:id="rId26"/>
    <p:sldId id="305" r:id="rId27"/>
    <p:sldId id="292" r:id="rId28"/>
    <p:sldId id="293" r:id="rId29"/>
    <p:sldId id="28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2008" autoAdjust="0"/>
  </p:normalViewPr>
  <p:slideViewPr>
    <p:cSldViewPr snapToGrid="0" snapToObjects="1">
      <p:cViewPr varScale="1">
        <p:scale>
          <a:sx n="58" d="100"/>
          <a:sy n="58" d="100"/>
        </p:scale>
        <p:origin x="-44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02B835-3C04-7346-9282-209A1C283E0C}" type="datetimeFigureOut">
              <a:rPr lang="en-US" smtClean="0"/>
              <a:t>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23F010-0AF8-6E46-926D-B8A6960CF826}" type="slidenum">
              <a:rPr lang="en-US" smtClean="0"/>
              <a:t>‹#›</a:t>
            </a:fld>
            <a:endParaRPr lang="en-US"/>
          </a:p>
        </p:txBody>
      </p:sp>
    </p:spTree>
    <p:extLst>
      <p:ext uri="{BB962C8B-B14F-4D97-AF65-F5344CB8AC3E}">
        <p14:creationId xmlns:p14="http://schemas.microsoft.com/office/powerpoint/2010/main" val="1445385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DC5AF-2781-0C43-8104-DE6FF362C1C9}" type="datetimeFigureOut">
              <a:rPr lang="en-US" smtClean="0"/>
              <a:t>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5EEDE0-1194-084C-A5D7-2E82880C1BE6}" type="slidenum">
              <a:rPr lang="en-US" smtClean="0"/>
              <a:t>‹#›</a:t>
            </a:fld>
            <a:endParaRPr lang="en-US"/>
          </a:p>
        </p:txBody>
      </p:sp>
    </p:spTree>
    <p:extLst>
      <p:ext uri="{BB962C8B-B14F-4D97-AF65-F5344CB8AC3E}">
        <p14:creationId xmlns:p14="http://schemas.microsoft.com/office/powerpoint/2010/main" val="588055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genome.cshlp.org/content/18/7/1043.long" TargetMode="External"/><Relationship Id="rId4" Type="http://schemas.openxmlformats.org/officeDocument/2006/relationships/hyperlink" Target="http://www.annualreviews.org/doi/pdf/10.1146/annurev.mi.39.100185.001541" TargetMode="External"/><Relationship Id="rId5" Type="http://schemas.openxmlformats.org/officeDocument/2006/relationships/hyperlink" Target="http://www.ncbi.nlm.nih.gov/pmc/articles/PMC2640285/"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1: </a:t>
            </a:r>
            <a:r>
              <a:rPr lang="en-US" sz="1200" kern="1200" dirty="0" smtClean="0">
                <a:solidFill>
                  <a:schemeClr val="tx1"/>
                </a:solidFill>
                <a:effectLst/>
                <a:latin typeface="+mn-lt"/>
                <a:ea typeface="+mn-ea"/>
                <a:cs typeface="+mn-cs"/>
              </a:rPr>
              <a:t>Biological Databases – where to find DNA, RNA, and Protein data for analysis </a:t>
            </a:r>
          </a:p>
          <a:p>
            <a:endParaRPr lang="en-US" dirty="0"/>
          </a:p>
        </p:txBody>
      </p:sp>
      <p:sp>
        <p:nvSpPr>
          <p:cNvPr id="4" name="Slide Number Placeholder 3"/>
          <p:cNvSpPr>
            <a:spLocks noGrp="1"/>
          </p:cNvSpPr>
          <p:nvPr>
            <p:ph type="sldNum" sz="quarter" idx="10"/>
          </p:nvPr>
        </p:nvSpPr>
        <p:spPr/>
        <p:txBody>
          <a:bodyPr/>
          <a:lstStyle/>
          <a:p>
            <a:fld id="{3B85AFF8-B418-49FB-AE9F-48E886C74299}"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794216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mn-lt"/>
                <a:ea typeface="+mn-ea"/>
                <a:cs typeface="+mn-cs"/>
              </a:rPr>
              <a:t>Slide </a:t>
            </a:r>
            <a:r>
              <a:rPr lang="en-US" sz="1200" b="1" kern="1200" dirty="0" smtClean="0">
                <a:solidFill>
                  <a:schemeClr val="tx1"/>
                </a:solidFill>
                <a:effectLst/>
                <a:latin typeface="+mn-lt"/>
                <a:ea typeface="+mn-ea"/>
                <a:cs typeface="+mn-cs"/>
              </a:rPr>
              <a:t>10:  </a:t>
            </a:r>
            <a:r>
              <a:rPr lang="en-US" sz="1200" kern="1200" dirty="0" smtClean="0">
                <a:solidFill>
                  <a:schemeClr val="tx1"/>
                </a:solidFill>
                <a:effectLst/>
                <a:latin typeface="+mn-lt"/>
                <a:ea typeface="+mn-ea"/>
                <a:cs typeface="+mn-cs"/>
              </a:rPr>
              <a:t>Now:  how do we access </a:t>
            </a:r>
            <a:r>
              <a:rPr lang="en-US" sz="1200" kern="1200" dirty="0" smtClean="0">
                <a:solidFill>
                  <a:schemeClr val="tx1"/>
                </a:solidFill>
                <a:effectLst/>
                <a:latin typeface="+mn-lt"/>
                <a:ea typeface="+mn-ea"/>
                <a:cs typeface="+mn-cs"/>
              </a:rPr>
              <a:t>genomic data or</a:t>
            </a:r>
            <a:r>
              <a:rPr lang="en-US" sz="1200" kern="1200" baseline="0" dirty="0" smtClean="0">
                <a:solidFill>
                  <a:schemeClr val="tx1"/>
                </a:solidFill>
                <a:effectLst/>
                <a:latin typeface="+mn-lt"/>
                <a:ea typeface="+mn-ea"/>
                <a:cs typeface="+mn-cs"/>
              </a:rPr>
              <a:t> 16S data</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begin our analyses?  Such data are stored in a variety of sequence databases, data repositories that include sequences of one or more organisms. They include additional details that describe important data features including certain biological properties called </a:t>
            </a:r>
            <a:r>
              <a:rPr lang="en-US" sz="1200" b="1" kern="1200" dirty="0" smtClean="0">
                <a:solidFill>
                  <a:schemeClr val="tx1"/>
                </a:solidFill>
                <a:effectLst/>
                <a:latin typeface="+mn-lt"/>
                <a:ea typeface="+mn-ea"/>
                <a:cs typeface="+mn-cs"/>
              </a:rPr>
              <a:t>annotations</a:t>
            </a:r>
            <a:r>
              <a:rPr lang="en-US" sz="1200" kern="1200" dirty="0" smtClean="0">
                <a:solidFill>
                  <a:schemeClr val="tx1"/>
                </a:solidFill>
                <a:effectLst/>
                <a:latin typeface="+mn-lt"/>
                <a:ea typeface="+mn-ea"/>
                <a:cs typeface="+mn-cs"/>
              </a:rPr>
              <a:t>, which we will talk about more in the next slide deck. These databases sometimes include certain genome browsers, which make it easy to visualize the sequence data and associated features.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5EEDE0-1194-084C-A5D7-2E82880C1BE6}" type="slidenum">
              <a:rPr lang="en-US" smtClean="0"/>
              <a:t>10</a:t>
            </a:fld>
            <a:endParaRPr lang="en-US"/>
          </a:p>
        </p:txBody>
      </p:sp>
    </p:spTree>
    <p:extLst>
      <p:ext uri="{BB962C8B-B14F-4D97-AF65-F5344CB8AC3E}">
        <p14:creationId xmlns:p14="http://schemas.microsoft.com/office/powerpoint/2010/main" val="3338281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a:t>
            </a:r>
            <a:r>
              <a:rPr lang="en-US" sz="1200" b="1" kern="1200" dirty="0" smtClean="0">
                <a:solidFill>
                  <a:schemeClr val="tx1"/>
                </a:solidFill>
                <a:effectLst/>
                <a:latin typeface="+mn-lt"/>
                <a:ea typeface="+mn-ea"/>
                <a:cs typeface="+mn-cs"/>
              </a:rPr>
              <a:t>11: </a:t>
            </a:r>
            <a:r>
              <a:rPr lang="en-US" sz="1200" kern="1200" dirty="0" smtClean="0">
                <a:solidFill>
                  <a:schemeClr val="tx1"/>
                </a:solidFill>
                <a:effectLst/>
                <a:latin typeface="+mn-lt"/>
                <a:ea typeface="+mn-ea"/>
                <a:cs typeface="+mn-cs"/>
              </a:rPr>
              <a:t>There are various databases where nucleotide and protein sequences are stored. </a:t>
            </a:r>
            <a:r>
              <a:rPr lang="en-US" sz="1200" kern="1200" dirty="0" err="1" smtClean="0">
                <a:solidFill>
                  <a:schemeClr val="tx1"/>
                </a:solidFill>
                <a:effectLst/>
                <a:latin typeface="+mn-lt"/>
                <a:ea typeface="+mn-ea"/>
                <a:cs typeface="+mn-cs"/>
              </a:rPr>
              <a:t>Genbank</a:t>
            </a:r>
            <a:r>
              <a:rPr lang="en-US" sz="1200" kern="1200" dirty="0" smtClean="0">
                <a:solidFill>
                  <a:schemeClr val="tx1"/>
                </a:solidFill>
                <a:effectLst/>
                <a:latin typeface="+mn-lt"/>
                <a:ea typeface="+mn-ea"/>
                <a:cs typeface="+mn-cs"/>
              </a:rPr>
              <a:t> is the American initiative by the National Center for Biotechnology Information (NCBI). </a:t>
            </a:r>
          </a:p>
          <a:p>
            <a:endParaRPr lang="en-US" dirty="0"/>
          </a:p>
        </p:txBody>
      </p:sp>
      <p:sp>
        <p:nvSpPr>
          <p:cNvPr id="4" name="Slide Number Placeholder 3"/>
          <p:cNvSpPr>
            <a:spLocks noGrp="1"/>
          </p:cNvSpPr>
          <p:nvPr>
            <p:ph type="sldNum" sz="quarter" idx="10"/>
          </p:nvPr>
        </p:nvSpPr>
        <p:spPr/>
        <p:txBody>
          <a:bodyPr/>
          <a:lstStyle/>
          <a:p>
            <a:fld id="{005EEDE0-1194-084C-A5D7-2E82880C1BE6}" type="slidenum">
              <a:rPr lang="en-US" smtClean="0"/>
              <a:t>11</a:t>
            </a:fld>
            <a:endParaRPr lang="en-US"/>
          </a:p>
        </p:txBody>
      </p:sp>
    </p:spTree>
    <p:extLst>
      <p:ext uri="{BB962C8B-B14F-4D97-AF65-F5344CB8AC3E}">
        <p14:creationId xmlns:p14="http://schemas.microsoft.com/office/powerpoint/2010/main" val="2568928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a:t>
            </a:r>
            <a:r>
              <a:rPr lang="en-US" sz="1200" b="1" kern="1200" dirty="0" smtClean="0">
                <a:solidFill>
                  <a:schemeClr val="tx1"/>
                </a:solidFill>
                <a:effectLst/>
                <a:latin typeface="+mn-lt"/>
                <a:ea typeface="+mn-ea"/>
                <a:cs typeface="+mn-cs"/>
              </a:rPr>
              <a:t>12: </a:t>
            </a:r>
            <a:r>
              <a:rPr lang="en-US" sz="1200" kern="1200" dirty="0" smtClean="0">
                <a:solidFill>
                  <a:schemeClr val="tx1"/>
                </a:solidFill>
                <a:effectLst/>
                <a:latin typeface="+mn-lt"/>
                <a:ea typeface="+mn-ea"/>
                <a:cs typeface="+mn-cs"/>
              </a:rPr>
              <a:t>There is a similar European database called EMBL, an initiative by the European Bioinformatics Institute. </a:t>
            </a:r>
          </a:p>
          <a:p>
            <a:endParaRPr lang="en-US" dirty="0"/>
          </a:p>
        </p:txBody>
      </p:sp>
      <p:sp>
        <p:nvSpPr>
          <p:cNvPr id="4" name="Slide Number Placeholder 3"/>
          <p:cNvSpPr>
            <a:spLocks noGrp="1"/>
          </p:cNvSpPr>
          <p:nvPr>
            <p:ph type="sldNum" sz="quarter" idx="10"/>
          </p:nvPr>
        </p:nvSpPr>
        <p:spPr/>
        <p:txBody>
          <a:bodyPr/>
          <a:lstStyle/>
          <a:p>
            <a:fld id="{005EEDE0-1194-084C-A5D7-2E82880C1BE6}" type="slidenum">
              <a:rPr lang="en-US" smtClean="0"/>
              <a:t>12</a:t>
            </a:fld>
            <a:endParaRPr lang="en-US"/>
          </a:p>
        </p:txBody>
      </p:sp>
    </p:spTree>
    <p:extLst>
      <p:ext uri="{BB962C8B-B14F-4D97-AF65-F5344CB8AC3E}">
        <p14:creationId xmlns:p14="http://schemas.microsoft.com/office/powerpoint/2010/main" val="86261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a:t>
            </a:r>
            <a:r>
              <a:rPr lang="en-US" sz="1200" b="1" kern="1200" dirty="0" smtClean="0">
                <a:solidFill>
                  <a:schemeClr val="tx1"/>
                </a:solidFill>
                <a:effectLst/>
                <a:latin typeface="+mn-lt"/>
                <a:ea typeface="+mn-ea"/>
                <a:cs typeface="+mn-cs"/>
              </a:rPr>
              <a:t>13:  </a:t>
            </a:r>
            <a:r>
              <a:rPr lang="en-US" sz="1200" kern="1200" dirty="0" smtClean="0">
                <a:solidFill>
                  <a:schemeClr val="tx1"/>
                </a:solidFill>
                <a:effectLst/>
                <a:latin typeface="+mn-lt"/>
                <a:ea typeface="+mn-ea"/>
                <a:cs typeface="+mn-cs"/>
              </a:rPr>
              <a:t>Also, there is the DNA Databank of Japan (DDBJ). On all these databases, the sequence information is the same, they use different formats and slightly different interfaces. </a:t>
            </a:r>
          </a:p>
          <a:p>
            <a:endParaRPr lang="en-US" dirty="0"/>
          </a:p>
        </p:txBody>
      </p:sp>
      <p:sp>
        <p:nvSpPr>
          <p:cNvPr id="4" name="Slide Number Placeholder 3"/>
          <p:cNvSpPr>
            <a:spLocks noGrp="1"/>
          </p:cNvSpPr>
          <p:nvPr>
            <p:ph type="sldNum" sz="quarter" idx="10"/>
          </p:nvPr>
        </p:nvSpPr>
        <p:spPr/>
        <p:txBody>
          <a:bodyPr/>
          <a:lstStyle/>
          <a:p>
            <a:fld id="{005EEDE0-1194-084C-A5D7-2E82880C1BE6}" type="slidenum">
              <a:rPr lang="en-US" smtClean="0"/>
              <a:t>13</a:t>
            </a:fld>
            <a:endParaRPr lang="en-US"/>
          </a:p>
        </p:txBody>
      </p:sp>
    </p:spTree>
    <p:extLst>
      <p:ext uri="{BB962C8B-B14F-4D97-AF65-F5344CB8AC3E}">
        <p14:creationId xmlns:p14="http://schemas.microsoft.com/office/powerpoint/2010/main" val="498654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a:t>
            </a:r>
            <a:r>
              <a:rPr lang="en-US" sz="1200" b="1" kern="1200" dirty="0" smtClean="0">
                <a:solidFill>
                  <a:schemeClr val="tx1"/>
                </a:solidFill>
                <a:effectLst/>
                <a:latin typeface="+mn-lt"/>
                <a:ea typeface="+mn-ea"/>
                <a:cs typeface="+mn-cs"/>
              </a:rPr>
              <a:t>14:  </a:t>
            </a:r>
            <a:r>
              <a:rPr lang="en-US" sz="1200" kern="1200" dirty="0" smtClean="0">
                <a:solidFill>
                  <a:schemeClr val="tx1"/>
                </a:solidFill>
                <a:effectLst/>
                <a:latin typeface="+mn-lt"/>
                <a:ea typeface="+mn-ea"/>
                <a:cs typeface="+mn-cs"/>
              </a:rPr>
              <a:t>For our purposes we will be focusing on </a:t>
            </a:r>
            <a:r>
              <a:rPr lang="en-US" sz="1200" kern="1200" dirty="0" err="1" smtClean="0">
                <a:solidFill>
                  <a:schemeClr val="tx1"/>
                </a:solidFill>
                <a:effectLst/>
                <a:latin typeface="+mn-lt"/>
                <a:ea typeface="+mn-ea"/>
                <a:cs typeface="+mn-cs"/>
              </a:rPr>
              <a:t>GenBank</a:t>
            </a:r>
            <a:r>
              <a:rPr lang="en-US" sz="1200" kern="1200" dirty="0" smtClean="0">
                <a:solidFill>
                  <a:schemeClr val="tx1"/>
                </a:solidFill>
                <a:effectLst/>
                <a:latin typeface="+mn-lt"/>
                <a:ea typeface="+mn-ea"/>
                <a:cs typeface="+mn-cs"/>
              </a:rPr>
              <a:t>. The entries in </a:t>
            </a:r>
            <a:r>
              <a:rPr lang="en-US" sz="1200" kern="1200" dirty="0" err="1" smtClean="0">
                <a:solidFill>
                  <a:schemeClr val="tx1"/>
                </a:solidFill>
                <a:effectLst/>
                <a:latin typeface="+mn-lt"/>
                <a:ea typeface="+mn-ea"/>
                <a:cs typeface="+mn-cs"/>
              </a:rPr>
              <a:t>GenBank</a:t>
            </a:r>
            <a:r>
              <a:rPr lang="en-US" sz="1200" kern="1200" dirty="0" smtClean="0">
                <a:solidFill>
                  <a:schemeClr val="tx1"/>
                </a:solidFill>
                <a:effectLst/>
                <a:latin typeface="+mn-lt"/>
                <a:ea typeface="+mn-ea"/>
                <a:cs typeface="+mn-cs"/>
              </a:rPr>
              <a:t> are referred to as “flat files” – here’s a screenshot of one entry. This flat file contains information related to the sequence like the date of entry, researchers who made the submission, and most importantly a </a:t>
            </a:r>
            <a:r>
              <a:rPr lang="en-US" sz="1200" u="sng" kern="1200" dirty="0" smtClean="0">
                <a:solidFill>
                  <a:schemeClr val="tx1"/>
                </a:solidFill>
                <a:effectLst/>
                <a:latin typeface="+mn-lt"/>
                <a:ea typeface="+mn-ea"/>
                <a:cs typeface="+mn-cs"/>
              </a:rPr>
              <a:t>unique accession number</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05EEDE0-1194-084C-A5D7-2E82880C1BE6}" type="slidenum">
              <a:rPr lang="en-US" smtClean="0"/>
              <a:t>14</a:t>
            </a:fld>
            <a:endParaRPr lang="en-US"/>
          </a:p>
        </p:txBody>
      </p:sp>
    </p:spTree>
    <p:extLst>
      <p:ext uri="{BB962C8B-B14F-4D97-AF65-F5344CB8AC3E}">
        <p14:creationId xmlns:p14="http://schemas.microsoft.com/office/powerpoint/2010/main" val="2034190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a:t>
            </a:r>
            <a:r>
              <a:rPr lang="en-US" sz="1200" b="1" kern="1200" dirty="0" smtClean="0">
                <a:solidFill>
                  <a:schemeClr val="tx1"/>
                </a:solidFill>
                <a:effectLst/>
                <a:latin typeface="+mn-lt"/>
                <a:ea typeface="+mn-ea"/>
                <a:cs typeface="+mn-cs"/>
              </a:rPr>
              <a:t>15: </a:t>
            </a:r>
            <a:r>
              <a:rPr lang="en-US" sz="1200" kern="1200" dirty="0" smtClean="0">
                <a:solidFill>
                  <a:schemeClr val="tx1"/>
                </a:solidFill>
                <a:effectLst/>
                <a:latin typeface="+mn-lt"/>
                <a:ea typeface="+mn-ea"/>
                <a:cs typeface="+mn-cs"/>
              </a:rPr>
              <a:t>The accession number is a unique identifier (a string of 4-10 alphanumeric characters) that can be used to search for a sequence of interest. One thing to pay attention to is while each unique accession number points to a unique sequence, a given sequence may have more than one accession number. </a:t>
            </a:r>
            <a:endParaRPr lang="en-US" dirty="0"/>
          </a:p>
        </p:txBody>
      </p:sp>
      <p:sp>
        <p:nvSpPr>
          <p:cNvPr id="4" name="Slide Number Placeholder 3"/>
          <p:cNvSpPr>
            <a:spLocks noGrp="1"/>
          </p:cNvSpPr>
          <p:nvPr>
            <p:ph type="sldNum" sz="quarter" idx="10"/>
          </p:nvPr>
        </p:nvSpPr>
        <p:spPr/>
        <p:txBody>
          <a:bodyPr/>
          <a:lstStyle/>
          <a:p>
            <a:fld id="{005EEDE0-1194-084C-A5D7-2E82880C1BE6}" type="slidenum">
              <a:rPr lang="en-US" smtClean="0"/>
              <a:t>15</a:t>
            </a:fld>
            <a:endParaRPr lang="en-US"/>
          </a:p>
        </p:txBody>
      </p:sp>
    </p:spTree>
    <p:extLst>
      <p:ext uri="{BB962C8B-B14F-4D97-AF65-F5344CB8AC3E}">
        <p14:creationId xmlns:p14="http://schemas.microsoft.com/office/powerpoint/2010/main" val="3859715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Rot="1" noChangeAspect="1" noChangeArrowheads="1"/>
          </p:cNvSpPr>
          <p:nvPr>
            <p:ph type="sldImg"/>
          </p:nvPr>
        </p:nvSpPr>
        <p:spPr>
          <a:solidFill>
            <a:srgbClr val="FFFFFF"/>
          </a:solidFill>
          <a:ln/>
        </p:spPr>
      </p:sp>
      <p:sp>
        <p:nvSpPr>
          <p:cNvPr id="44034" name="Rectangle 2"/>
          <p:cNvSpPr>
            <a:spLocks noGrp="1" noChangeArrowheads="1"/>
          </p:cNvSpPr>
          <p:nvPr>
            <p:ph type="body" idx="1"/>
          </p:nvPr>
        </p:nvSpPr>
        <p:spPr>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a:t>
            </a:r>
            <a:r>
              <a:rPr lang="en-US" sz="1200" b="1" kern="1200" baseline="0" dirty="0" smtClean="0">
                <a:solidFill>
                  <a:schemeClr val="tx1"/>
                </a:solidFill>
                <a:effectLst/>
                <a:latin typeface="+mn-lt"/>
                <a:ea typeface="+mn-ea"/>
                <a:cs typeface="+mn-cs"/>
              </a:rPr>
              <a:t> 16</a:t>
            </a:r>
            <a:r>
              <a:rPr lang="en-US" sz="1200" b="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On</a:t>
            </a:r>
            <a:r>
              <a:rPr lang="en-US" sz="1200" kern="1200" dirty="0" smtClean="0">
                <a:solidFill>
                  <a:schemeClr val="tx1"/>
                </a:solidFill>
                <a:effectLst/>
                <a:latin typeface="+mn-lt"/>
                <a:ea typeface="+mn-ea"/>
                <a:cs typeface="+mn-cs"/>
              </a:rPr>
              <a:t> this flat file, the accession number is circled in red.  We will learn more about its utility when we do the associated exercise at the end of this slide deck. </a:t>
            </a:r>
          </a:p>
          <a:p>
            <a:pPr eaLnBrk="1" hangingPunct="1">
              <a:defRPr/>
            </a:pPr>
            <a:endParaRPr lang="en-US" sz="1600" dirty="0">
              <a:latin typeface="Helvetica" charset="0"/>
              <a:cs typeface="Helvetica" charset="0"/>
              <a:sym typeface="Helvetica" charset="0"/>
            </a:endParaRPr>
          </a:p>
        </p:txBody>
      </p:sp>
    </p:spTree>
    <p:extLst>
      <p:ext uri="{BB962C8B-B14F-4D97-AF65-F5344CB8AC3E}">
        <p14:creationId xmlns:p14="http://schemas.microsoft.com/office/powerpoint/2010/main" val="1805042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a:solidFill>
            <a:srgbClr val="FFFFFF"/>
          </a:solidFill>
          <a:ln/>
        </p:spPr>
      </p:sp>
      <p:sp>
        <p:nvSpPr>
          <p:cNvPr id="25602" name="Rectangle 2"/>
          <p:cNvSpPr>
            <a:spLocks noGrp="1" noChangeArrowheads="1"/>
          </p:cNvSpPr>
          <p:nvPr>
            <p:ph type="body" idx="1"/>
          </p:nvPr>
        </p:nvSpPr>
        <p:spPr>
          <a:ln/>
        </p:spPr>
        <p:txBody>
          <a:bodyPr/>
          <a:lstStyle/>
          <a:p>
            <a:pPr fontAlgn="base"/>
            <a:r>
              <a:rPr lang="en-US" sz="1200" b="1" kern="1200" dirty="0" smtClean="0">
                <a:solidFill>
                  <a:schemeClr val="tx1"/>
                </a:solidFill>
                <a:effectLst/>
                <a:latin typeface="+mn-lt"/>
                <a:ea typeface="+mn-ea"/>
                <a:cs typeface="+mn-cs"/>
              </a:rPr>
              <a:t>Slide </a:t>
            </a:r>
            <a:r>
              <a:rPr lang="en-US" sz="1200" b="1" kern="1200" dirty="0" smtClean="0">
                <a:solidFill>
                  <a:schemeClr val="tx1"/>
                </a:solidFill>
                <a:effectLst/>
                <a:latin typeface="+mn-lt"/>
                <a:ea typeface="+mn-ea"/>
                <a:cs typeface="+mn-cs"/>
              </a:rPr>
              <a:t>17: </a:t>
            </a:r>
            <a:r>
              <a:rPr lang="en-US" sz="1200" kern="1200" dirty="0" err="1" smtClean="0">
                <a:solidFill>
                  <a:schemeClr val="tx1"/>
                </a:solidFill>
                <a:effectLst/>
                <a:latin typeface="+mn-lt"/>
                <a:ea typeface="+mn-ea"/>
                <a:cs typeface="+mn-cs"/>
              </a:rPr>
              <a:t>GenBank</a:t>
            </a:r>
            <a:r>
              <a:rPr lang="en-US" sz="1200" kern="1200" dirty="0" smtClean="0">
                <a:solidFill>
                  <a:schemeClr val="tx1"/>
                </a:solidFill>
                <a:effectLst/>
                <a:latin typeface="+mn-lt"/>
                <a:ea typeface="+mn-ea"/>
                <a:cs typeface="+mn-cs"/>
              </a:rPr>
              <a:t> has both nucleotide and protein databases, but there are some other protein databases that are useful.  </a:t>
            </a:r>
          </a:p>
          <a:p>
            <a:pPr fontAlgn="base"/>
            <a:r>
              <a:rPr lang="en-US" sz="1200" kern="1200" dirty="0" smtClean="0">
                <a:solidFill>
                  <a:schemeClr val="tx1"/>
                </a:solidFill>
                <a:effectLst/>
                <a:latin typeface="+mn-lt"/>
                <a:ea typeface="+mn-ea"/>
                <a:cs typeface="+mn-cs"/>
              </a:rPr>
              <a:t> </a:t>
            </a:r>
          </a:p>
          <a:p>
            <a:pPr fontAlgn="base"/>
            <a:r>
              <a:rPr lang="en-US" sz="1200" kern="1200" dirty="0" smtClean="0">
                <a:solidFill>
                  <a:schemeClr val="tx1"/>
                </a:solidFill>
                <a:effectLst/>
                <a:latin typeface="+mn-lt"/>
                <a:ea typeface="+mn-ea"/>
                <a:cs typeface="+mn-cs"/>
              </a:rPr>
              <a:t>One of the best databases for proteins is </a:t>
            </a:r>
            <a:r>
              <a:rPr lang="en-US" sz="1200" kern="1200" dirty="0" err="1" smtClean="0">
                <a:solidFill>
                  <a:schemeClr val="tx1"/>
                </a:solidFill>
                <a:effectLst/>
                <a:latin typeface="+mn-lt"/>
                <a:ea typeface="+mn-ea"/>
                <a:cs typeface="+mn-cs"/>
              </a:rPr>
              <a:t>UniProt</a:t>
            </a:r>
            <a:r>
              <a:rPr lang="en-US" sz="1200" kern="1200" dirty="0" smtClean="0">
                <a:solidFill>
                  <a:schemeClr val="tx1"/>
                </a:solidFill>
                <a:effectLst/>
                <a:latin typeface="+mn-lt"/>
                <a:ea typeface="+mn-ea"/>
                <a:cs typeface="+mn-cs"/>
              </a:rPr>
              <a:t>.  The </a:t>
            </a:r>
            <a:r>
              <a:rPr lang="en-US" sz="1200" kern="1200" dirty="0" err="1" smtClean="0">
                <a:solidFill>
                  <a:schemeClr val="tx1"/>
                </a:solidFill>
                <a:effectLst/>
                <a:latin typeface="+mn-lt"/>
                <a:ea typeface="+mn-ea"/>
                <a:cs typeface="+mn-cs"/>
              </a:rPr>
              <a:t>UniProt</a:t>
            </a:r>
            <a:r>
              <a:rPr lang="en-US" sz="1200" kern="1200" dirty="0" smtClean="0">
                <a:solidFill>
                  <a:schemeClr val="tx1"/>
                </a:solidFill>
                <a:effectLst/>
                <a:latin typeface="+mn-lt"/>
                <a:ea typeface="+mn-ea"/>
                <a:cs typeface="+mn-cs"/>
              </a:rPr>
              <a:t> consortium consists of three databases: 1) Protein Information Database that is housed in Georgetown 2) Swiss-</a:t>
            </a:r>
            <a:r>
              <a:rPr lang="en-US" sz="1200" kern="1200" dirty="0" err="1" smtClean="0">
                <a:solidFill>
                  <a:schemeClr val="tx1"/>
                </a:solidFill>
                <a:effectLst/>
                <a:latin typeface="+mn-lt"/>
                <a:ea typeface="+mn-ea"/>
                <a:cs typeface="+mn-cs"/>
              </a:rPr>
              <a:t>Prot</a:t>
            </a:r>
            <a:r>
              <a:rPr lang="en-US" sz="1200" kern="1200" dirty="0" smtClean="0">
                <a:solidFill>
                  <a:schemeClr val="tx1"/>
                </a:solidFill>
                <a:effectLst/>
                <a:latin typeface="+mn-lt"/>
                <a:ea typeface="+mn-ea"/>
                <a:cs typeface="+mn-cs"/>
              </a:rPr>
              <a:t> and 3)Tremble. Swiss-</a:t>
            </a:r>
            <a:r>
              <a:rPr lang="en-US" sz="1200" kern="1200" dirty="0" err="1" smtClean="0">
                <a:solidFill>
                  <a:schemeClr val="tx1"/>
                </a:solidFill>
                <a:effectLst/>
                <a:latin typeface="+mn-lt"/>
                <a:ea typeface="+mn-ea"/>
                <a:cs typeface="+mn-cs"/>
              </a:rPr>
              <a:t>Prot</a:t>
            </a:r>
            <a:r>
              <a:rPr lang="en-US" sz="1200" kern="1200" dirty="0" smtClean="0">
                <a:solidFill>
                  <a:schemeClr val="tx1"/>
                </a:solidFill>
                <a:effectLst/>
                <a:latin typeface="+mn-lt"/>
                <a:ea typeface="+mn-ea"/>
                <a:cs typeface="+mn-cs"/>
              </a:rPr>
              <a:t> and Tremble are both providing functional information to the protein entries. Swiss-</a:t>
            </a:r>
            <a:r>
              <a:rPr lang="en-US" sz="1200" kern="1200" dirty="0" err="1" smtClean="0">
                <a:solidFill>
                  <a:schemeClr val="tx1"/>
                </a:solidFill>
                <a:effectLst/>
                <a:latin typeface="+mn-lt"/>
                <a:ea typeface="+mn-ea"/>
                <a:cs typeface="+mn-cs"/>
              </a:rPr>
              <a:t>Prot</a:t>
            </a:r>
            <a:r>
              <a:rPr lang="en-US" sz="1200" kern="1200" dirty="0" smtClean="0">
                <a:solidFill>
                  <a:schemeClr val="tx1"/>
                </a:solidFill>
                <a:effectLst/>
                <a:latin typeface="+mn-lt"/>
                <a:ea typeface="+mn-ea"/>
                <a:cs typeface="+mn-cs"/>
              </a:rPr>
              <a:t> is manually curated whereas Tremble is a computer-annotated supplement to Swiss-Prot.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22433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a:t>
            </a:r>
            <a:r>
              <a:rPr lang="en-US" sz="1200" b="1" kern="1200" dirty="0" smtClean="0">
                <a:solidFill>
                  <a:schemeClr val="tx1"/>
                </a:solidFill>
                <a:effectLst/>
                <a:latin typeface="+mn-lt"/>
                <a:ea typeface="+mn-ea"/>
                <a:cs typeface="+mn-cs"/>
              </a:rPr>
              <a:t>18:  </a:t>
            </a:r>
            <a:r>
              <a:rPr lang="en-US" sz="1200" kern="1200" dirty="0" smtClean="0">
                <a:solidFill>
                  <a:schemeClr val="tx1"/>
                </a:solidFill>
                <a:effectLst/>
                <a:latin typeface="+mn-lt"/>
                <a:ea typeface="+mn-ea"/>
                <a:cs typeface="+mn-cs"/>
              </a:rPr>
              <a:t>Just like NCBI, data in </a:t>
            </a:r>
            <a:r>
              <a:rPr lang="en-US" sz="1200" kern="1200" dirty="0" err="1" smtClean="0">
                <a:solidFill>
                  <a:schemeClr val="tx1"/>
                </a:solidFill>
                <a:effectLst/>
                <a:latin typeface="+mn-lt"/>
                <a:ea typeface="+mn-ea"/>
                <a:cs typeface="+mn-cs"/>
              </a:rPr>
              <a:t>UniProt</a:t>
            </a:r>
            <a:r>
              <a:rPr lang="en-US" sz="1200" kern="1200" dirty="0" smtClean="0">
                <a:solidFill>
                  <a:schemeClr val="tx1"/>
                </a:solidFill>
                <a:effectLst/>
                <a:latin typeface="+mn-lt"/>
                <a:ea typeface="+mn-ea"/>
                <a:cs typeface="+mn-cs"/>
              </a:rPr>
              <a:t> are organized in flat files, which give similar information such as the name and origin of the entry, sequence information, and annotations of those sequences. </a:t>
            </a:r>
          </a:p>
          <a:p>
            <a:endParaRPr lang="en-US" dirty="0"/>
          </a:p>
        </p:txBody>
      </p:sp>
      <p:sp>
        <p:nvSpPr>
          <p:cNvPr id="4" name="Slide Number Placeholder 3"/>
          <p:cNvSpPr>
            <a:spLocks noGrp="1"/>
          </p:cNvSpPr>
          <p:nvPr>
            <p:ph type="sldNum" sz="quarter" idx="10"/>
          </p:nvPr>
        </p:nvSpPr>
        <p:spPr/>
        <p:txBody>
          <a:bodyPr/>
          <a:lstStyle/>
          <a:p>
            <a:fld id="{005EEDE0-1194-084C-A5D7-2E82880C1BE6}" type="slidenum">
              <a:rPr lang="en-US" smtClean="0"/>
              <a:t>18</a:t>
            </a:fld>
            <a:endParaRPr lang="en-US"/>
          </a:p>
        </p:txBody>
      </p:sp>
    </p:spTree>
    <p:extLst>
      <p:ext uri="{BB962C8B-B14F-4D97-AF65-F5344CB8AC3E}">
        <p14:creationId xmlns:p14="http://schemas.microsoft.com/office/powerpoint/2010/main" val="378532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a:t>
            </a:r>
            <a:r>
              <a:rPr lang="en-US" sz="1200" b="1" kern="1200" dirty="0" smtClean="0">
                <a:solidFill>
                  <a:schemeClr val="tx1"/>
                </a:solidFill>
                <a:effectLst/>
                <a:latin typeface="+mn-lt"/>
                <a:ea typeface="+mn-ea"/>
                <a:cs typeface="+mn-cs"/>
              </a:rPr>
              <a:t>19:  </a:t>
            </a:r>
            <a:r>
              <a:rPr lang="en-US" sz="1200" kern="1200" dirty="0" smtClean="0">
                <a:solidFill>
                  <a:schemeClr val="tx1"/>
                </a:solidFill>
                <a:effectLst/>
                <a:latin typeface="+mn-lt"/>
                <a:ea typeface="+mn-ea"/>
                <a:cs typeface="+mn-cs"/>
              </a:rPr>
              <a:t>If you are working with prokaryotic data, which we do in Genome Solver, there is a specific database called the Integrated Microbial Genome Database from the Joint Genome Institute, which is very useful. In the next few slides, we’ll talk about some of the features.  </a:t>
            </a:r>
          </a:p>
          <a:p>
            <a:pPr fontAlgn="base"/>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05EEDE0-1194-084C-A5D7-2E82880C1BE6}" type="slidenum">
              <a:rPr lang="en-US" smtClean="0"/>
              <a:t>19</a:t>
            </a:fld>
            <a:endParaRPr lang="en-US"/>
          </a:p>
        </p:txBody>
      </p:sp>
    </p:spTree>
    <p:extLst>
      <p:ext uri="{BB962C8B-B14F-4D97-AF65-F5344CB8AC3E}">
        <p14:creationId xmlns:p14="http://schemas.microsoft.com/office/powerpoint/2010/main" val="2247234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Rot="1" noChangeAspect="1" noChangeArrowheads="1"/>
          </p:cNvSpPr>
          <p:nvPr>
            <p:ph type="sldImg"/>
          </p:nvPr>
        </p:nvSpPr>
        <p:spPr>
          <a:solidFill>
            <a:srgbClr val="FFFFFF"/>
          </a:solidFill>
          <a:ln/>
        </p:spPr>
      </p:sp>
      <p:sp>
        <p:nvSpPr>
          <p:cNvPr id="8194" name="Rectangle 2"/>
          <p:cNvSpPr>
            <a:spLocks noGrp="1" noChangeArrowheads="1"/>
          </p:cNvSpPr>
          <p:nvPr>
            <p:ph type="body" idx="1"/>
          </p:nvPr>
        </p:nvSpPr>
        <p:spPr>
          <a:ln/>
        </p:spPr>
        <p:txBody>
          <a:bodyPr/>
          <a:lstStyle/>
          <a:p>
            <a:pPr fontAlgn="base"/>
            <a:r>
              <a:rPr lang="en-US" sz="1200" b="1" kern="1200" dirty="0" smtClean="0">
                <a:solidFill>
                  <a:schemeClr val="tx1"/>
                </a:solidFill>
                <a:effectLst/>
                <a:latin typeface="+mn-lt"/>
                <a:ea typeface="+mn-ea"/>
                <a:cs typeface="+mn-cs"/>
              </a:rPr>
              <a:t>Slide 2:  </a:t>
            </a:r>
            <a:r>
              <a:rPr lang="en-US" sz="1200" kern="1200" dirty="0" smtClean="0">
                <a:solidFill>
                  <a:schemeClr val="tx1"/>
                </a:solidFill>
                <a:effectLst/>
                <a:latin typeface="+mn-lt"/>
                <a:ea typeface="+mn-ea"/>
                <a:cs typeface="+mn-cs"/>
              </a:rPr>
              <a:t>The learning goals for this slide deck are  </a:t>
            </a:r>
          </a:p>
          <a:p>
            <a:pPr fontAlgn="base"/>
            <a:r>
              <a:rPr lang="en-US" sz="1200" kern="1200" dirty="0" smtClean="0">
                <a:solidFill>
                  <a:schemeClr val="tx1"/>
                </a:solidFill>
                <a:effectLst/>
                <a:latin typeface="+mn-lt"/>
                <a:ea typeface="+mn-ea"/>
                <a:cs typeface="+mn-cs"/>
              </a:rPr>
              <a:t>1) To become familiar with the human </a:t>
            </a:r>
            <a:r>
              <a:rPr lang="en-US" sz="1200" kern="1200" dirty="0" err="1" smtClean="0">
                <a:solidFill>
                  <a:schemeClr val="tx1"/>
                </a:solidFill>
                <a:effectLst/>
                <a:latin typeface="+mn-lt"/>
                <a:ea typeface="+mn-ea"/>
                <a:cs typeface="+mn-cs"/>
              </a:rPr>
              <a:t>microbiome</a:t>
            </a:r>
            <a:r>
              <a:rPr lang="en-US" sz="1200" kern="1200" dirty="0" smtClean="0">
                <a:solidFill>
                  <a:schemeClr val="tx1"/>
                </a:solidFill>
                <a:effectLst/>
                <a:latin typeface="+mn-lt"/>
                <a:ea typeface="+mn-ea"/>
                <a:cs typeface="+mn-cs"/>
              </a:rPr>
              <a:t> project which has made a major push to sequence genomes of prokaryotes found in humans </a:t>
            </a:r>
          </a:p>
          <a:p>
            <a:pPr fontAlgn="base"/>
            <a:r>
              <a:rPr lang="en-US" sz="1200" kern="1200" dirty="0" smtClean="0">
                <a:solidFill>
                  <a:schemeClr val="tx1"/>
                </a:solidFill>
                <a:effectLst/>
                <a:latin typeface="+mn-lt"/>
                <a:ea typeface="+mn-ea"/>
                <a:cs typeface="+mn-cs"/>
              </a:rPr>
              <a:t>2) To learn how to access the biological databases where all the sequences are housed </a:t>
            </a:r>
          </a:p>
          <a:p>
            <a:pPr fontAlgn="base"/>
            <a:r>
              <a:rPr lang="en-US" sz="1200" kern="1200" dirty="0" smtClean="0">
                <a:solidFill>
                  <a:schemeClr val="tx1"/>
                </a:solidFill>
                <a:effectLst/>
                <a:latin typeface="+mn-lt"/>
                <a:ea typeface="+mn-ea"/>
                <a:cs typeface="+mn-cs"/>
              </a:rPr>
              <a:t>3) To learn about the utility of accession numbers which serve as unique identifiers for these sequences and </a:t>
            </a:r>
          </a:p>
          <a:p>
            <a:pPr fontAlgn="base"/>
            <a:r>
              <a:rPr lang="en-US" sz="1200" kern="1200" dirty="0" smtClean="0">
                <a:solidFill>
                  <a:schemeClr val="tx1"/>
                </a:solidFill>
                <a:effectLst/>
                <a:latin typeface="+mn-lt"/>
                <a:ea typeface="+mn-ea"/>
                <a:cs typeface="+mn-cs"/>
              </a:rPr>
              <a:t>4) To learn how to download sequences of interest once you find them </a:t>
            </a:r>
          </a:p>
          <a:p>
            <a:pPr eaLnBrk="1" hangingPunct="1">
              <a:defRPr/>
            </a:pPr>
            <a:endParaRPr lang="en-US" sz="1600" dirty="0">
              <a:latin typeface="Helvetica" charset="0"/>
              <a:cs typeface="Helvetica" charset="0"/>
              <a:sym typeface="Helvetica" charset="0"/>
            </a:endParaRPr>
          </a:p>
        </p:txBody>
      </p:sp>
    </p:spTree>
    <p:extLst>
      <p:ext uri="{BB962C8B-B14F-4D97-AF65-F5344CB8AC3E}">
        <p14:creationId xmlns:p14="http://schemas.microsoft.com/office/powerpoint/2010/main" val="1386130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a:t>
            </a:r>
            <a:r>
              <a:rPr lang="en-US" sz="1200" b="1" kern="1200" dirty="0" smtClean="0">
                <a:solidFill>
                  <a:schemeClr val="tx1"/>
                </a:solidFill>
                <a:effectLst/>
                <a:latin typeface="+mn-lt"/>
                <a:ea typeface="+mn-ea"/>
                <a:cs typeface="+mn-cs"/>
              </a:rPr>
              <a:t>20:  </a:t>
            </a:r>
            <a:r>
              <a:rPr lang="en-US" sz="1200" kern="1200" dirty="0" smtClean="0">
                <a:solidFill>
                  <a:schemeClr val="tx1"/>
                </a:solidFill>
                <a:effectLst/>
                <a:latin typeface="+mn-lt"/>
                <a:ea typeface="+mn-ea"/>
                <a:cs typeface="+mn-cs"/>
              </a:rPr>
              <a:t>Conceptual pipeline for accessing a prokaryotic genome. </a:t>
            </a:r>
          </a:p>
          <a:p>
            <a:endParaRPr lang="en-US" dirty="0"/>
          </a:p>
        </p:txBody>
      </p:sp>
      <p:sp>
        <p:nvSpPr>
          <p:cNvPr id="4" name="Slide Number Placeholder 3"/>
          <p:cNvSpPr>
            <a:spLocks noGrp="1"/>
          </p:cNvSpPr>
          <p:nvPr>
            <p:ph type="sldNum" sz="quarter" idx="10"/>
          </p:nvPr>
        </p:nvSpPr>
        <p:spPr/>
        <p:txBody>
          <a:bodyPr/>
          <a:lstStyle/>
          <a:p>
            <a:fld id="{005EEDE0-1194-084C-A5D7-2E82880C1BE6}" type="slidenum">
              <a:rPr lang="en-US" smtClean="0"/>
              <a:t>20</a:t>
            </a:fld>
            <a:endParaRPr lang="en-US"/>
          </a:p>
        </p:txBody>
      </p:sp>
    </p:spTree>
    <p:extLst>
      <p:ext uri="{BB962C8B-B14F-4D97-AF65-F5344CB8AC3E}">
        <p14:creationId xmlns:p14="http://schemas.microsoft.com/office/powerpoint/2010/main" val="3491927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a:t>
            </a:r>
            <a:r>
              <a:rPr lang="en-US" sz="1200" b="1" kern="1200" dirty="0" smtClean="0">
                <a:solidFill>
                  <a:schemeClr val="tx1"/>
                </a:solidFill>
                <a:effectLst/>
                <a:latin typeface="+mn-lt"/>
                <a:ea typeface="+mn-ea"/>
                <a:cs typeface="+mn-cs"/>
              </a:rPr>
              <a:t>21:  </a:t>
            </a:r>
            <a:r>
              <a:rPr lang="en-US" sz="1200" kern="1200" dirty="0" smtClean="0">
                <a:solidFill>
                  <a:schemeClr val="tx1"/>
                </a:solidFill>
                <a:effectLst/>
                <a:latin typeface="+mn-lt"/>
                <a:ea typeface="+mn-ea"/>
                <a:cs typeface="+mn-cs"/>
              </a:rPr>
              <a:t>In the IMG database you can search for an organism of interest - click on the “Find Genomes” tab and input the name of the organism you are searching for. It provides you a list of matching entries. Clicking on an entry gives you all the associated information and also gives you access to the sequence in the form of a FASTA file (more about this in the next slide). IMG also has its own built-in genome browser. </a:t>
            </a:r>
          </a:p>
          <a:p>
            <a:endParaRPr lang="en-US" dirty="0"/>
          </a:p>
        </p:txBody>
      </p:sp>
      <p:sp>
        <p:nvSpPr>
          <p:cNvPr id="4" name="Slide Number Placeholder 3"/>
          <p:cNvSpPr>
            <a:spLocks noGrp="1"/>
          </p:cNvSpPr>
          <p:nvPr>
            <p:ph type="sldNum" sz="quarter" idx="10"/>
          </p:nvPr>
        </p:nvSpPr>
        <p:spPr/>
        <p:txBody>
          <a:bodyPr/>
          <a:lstStyle/>
          <a:p>
            <a:fld id="{005EEDE0-1194-084C-A5D7-2E82880C1BE6}" type="slidenum">
              <a:rPr lang="en-US" smtClean="0"/>
              <a:t>21</a:t>
            </a:fld>
            <a:endParaRPr lang="en-US"/>
          </a:p>
        </p:txBody>
      </p:sp>
    </p:spTree>
    <p:extLst>
      <p:ext uri="{BB962C8B-B14F-4D97-AF65-F5344CB8AC3E}">
        <p14:creationId xmlns:p14="http://schemas.microsoft.com/office/powerpoint/2010/main" val="3286272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a:t>
            </a:r>
            <a:r>
              <a:rPr lang="en-US" sz="1200" b="1" kern="1200" dirty="0" smtClean="0">
                <a:solidFill>
                  <a:schemeClr val="tx1"/>
                </a:solidFill>
                <a:effectLst/>
                <a:latin typeface="+mn-lt"/>
                <a:ea typeface="+mn-ea"/>
                <a:cs typeface="+mn-cs"/>
              </a:rPr>
              <a:t>22:  </a:t>
            </a:r>
            <a:r>
              <a:rPr lang="en-US" sz="1200" kern="1200" dirty="0" smtClean="0">
                <a:solidFill>
                  <a:schemeClr val="tx1"/>
                </a:solidFill>
                <a:effectLst/>
                <a:latin typeface="+mn-lt"/>
                <a:ea typeface="+mn-ea"/>
                <a:cs typeface="+mn-cs"/>
              </a:rPr>
              <a:t>Alternatively, you can type in the organism of interest under “Genome Browser.” As with most databases and browsers, there is more than one way to get to the information you’re looking for, so spending some time getting familiar with the different types of navigation will help you become more comfortable.  </a:t>
            </a:r>
          </a:p>
          <a:p>
            <a:endParaRPr lang="en-US" dirty="0"/>
          </a:p>
        </p:txBody>
      </p:sp>
      <p:sp>
        <p:nvSpPr>
          <p:cNvPr id="4" name="Slide Number Placeholder 3"/>
          <p:cNvSpPr>
            <a:spLocks noGrp="1"/>
          </p:cNvSpPr>
          <p:nvPr>
            <p:ph type="sldNum" sz="quarter" idx="10"/>
          </p:nvPr>
        </p:nvSpPr>
        <p:spPr/>
        <p:txBody>
          <a:bodyPr/>
          <a:lstStyle/>
          <a:p>
            <a:fld id="{005EEDE0-1194-084C-A5D7-2E82880C1BE6}" type="slidenum">
              <a:rPr lang="en-US" smtClean="0"/>
              <a:t>22</a:t>
            </a:fld>
            <a:endParaRPr lang="en-US"/>
          </a:p>
        </p:txBody>
      </p:sp>
    </p:spTree>
    <p:extLst>
      <p:ext uri="{BB962C8B-B14F-4D97-AF65-F5344CB8AC3E}">
        <p14:creationId xmlns:p14="http://schemas.microsoft.com/office/powerpoint/2010/main" val="2058279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Slides </a:t>
            </a:r>
            <a:r>
              <a:rPr lang="en-US" sz="1200" b="1" kern="1200" dirty="0" smtClean="0">
                <a:solidFill>
                  <a:schemeClr val="tx1"/>
                </a:solidFill>
                <a:effectLst/>
                <a:latin typeface="+mn-lt"/>
                <a:ea typeface="+mn-ea"/>
                <a:cs typeface="+mn-cs"/>
              </a:rPr>
              <a:t>23-26:  </a:t>
            </a:r>
            <a:r>
              <a:rPr lang="en-US" sz="1200" b="1" kern="1200" dirty="0" smtClean="0">
                <a:solidFill>
                  <a:schemeClr val="tx1"/>
                </a:solidFill>
                <a:effectLst/>
                <a:latin typeface="+mn-lt"/>
                <a:ea typeface="+mn-ea"/>
                <a:cs typeface="+mn-cs"/>
              </a:rPr>
              <a:t>The next several slides show you one way to navigate through the IMG Database to get to sequence information.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5EEDE0-1194-084C-A5D7-2E82880C1BE6}" type="slidenum">
              <a:rPr lang="en-US" smtClean="0"/>
              <a:t>23</a:t>
            </a:fld>
            <a:endParaRPr lang="en-US"/>
          </a:p>
        </p:txBody>
      </p:sp>
    </p:spTree>
    <p:extLst>
      <p:ext uri="{BB962C8B-B14F-4D97-AF65-F5344CB8AC3E}">
        <p14:creationId xmlns:p14="http://schemas.microsoft.com/office/powerpoint/2010/main" val="4267523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a:t>
            </a:r>
            <a:r>
              <a:rPr lang="en-US" sz="1200" b="1" kern="1200" dirty="0" smtClean="0">
                <a:solidFill>
                  <a:schemeClr val="tx1"/>
                </a:solidFill>
                <a:effectLst/>
                <a:latin typeface="+mn-lt"/>
                <a:ea typeface="+mn-ea"/>
                <a:cs typeface="+mn-cs"/>
              </a:rPr>
              <a:t>27:  </a:t>
            </a:r>
            <a:r>
              <a:rPr lang="en-US" sz="1200" kern="1200" dirty="0" smtClean="0">
                <a:solidFill>
                  <a:schemeClr val="tx1"/>
                </a:solidFill>
                <a:effectLst/>
                <a:latin typeface="+mn-lt"/>
                <a:ea typeface="+mn-ea"/>
                <a:cs typeface="+mn-cs"/>
              </a:rPr>
              <a:t>This slide shows </a:t>
            </a:r>
            <a:r>
              <a:rPr lang="en-US" sz="1200" u="sng" kern="1200" dirty="0" smtClean="0">
                <a:solidFill>
                  <a:schemeClr val="tx1"/>
                </a:solidFill>
                <a:effectLst/>
                <a:latin typeface="+mn-lt"/>
                <a:ea typeface="+mn-ea"/>
                <a:cs typeface="+mn-cs"/>
              </a:rPr>
              <a:t>FASTA format</a:t>
            </a:r>
            <a:r>
              <a:rPr lang="en-US" sz="1200" kern="1200" dirty="0" smtClean="0">
                <a:solidFill>
                  <a:schemeClr val="tx1"/>
                </a:solidFill>
                <a:effectLst/>
                <a:latin typeface="+mn-lt"/>
                <a:ea typeface="+mn-ea"/>
                <a:cs typeface="+mn-cs"/>
              </a:rPr>
              <a:t>. When downloading sequences in FASTA format, the first line is the identifier and contains useful information (metadata) associated with that sequence (red oval). Most computer programs will “know” that the sequence starts on the second line (after a “return” at the end of the first line). So be careful that you are not manually changing the file in any way as it may lead to loss of sequence information. </a:t>
            </a:r>
          </a:p>
          <a:p>
            <a:endParaRPr lang="en-US" dirty="0"/>
          </a:p>
        </p:txBody>
      </p:sp>
      <p:sp>
        <p:nvSpPr>
          <p:cNvPr id="4" name="Slide Number Placeholder 3"/>
          <p:cNvSpPr>
            <a:spLocks noGrp="1"/>
          </p:cNvSpPr>
          <p:nvPr>
            <p:ph type="sldNum" sz="quarter" idx="10"/>
          </p:nvPr>
        </p:nvSpPr>
        <p:spPr/>
        <p:txBody>
          <a:bodyPr/>
          <a:lstStyle/>
          <a:p>
            <a:fld id="{005EEDE0-1194-084C-A5D7-2E82880C1BE6}" type="slidenum">
              <a:rPr lang="en-US" smtClean="0"/>
              <a:t>27</a:t>
            </a:fld>
            <a:endParaRPr lang="en-US"/>
          </a:p>
        </p:txBody>
      </p:sp>
    </p:spTree>
    <p:extLst>
      <p:ext uri="{BB962C8B-B14F-4D97-AF65-F5344CB8AC3E}">
        <p14:creationId xmlns:p14="http://schemas.microsoft.com/office/powerpoint/2010/main" val="183625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a:t>
            </a:r>
            <a:r>
              <a:rPr lang="en-US" sz="1200" b="1" kern="1200" dirty="0" smtClean="0">
                <a:solidFill>
                  <a:schemeClr val="tx1"/>
                </a:solidFill>
                <a:effectLst/>
                <a:latin typeface="+mn-lt"/>
                <a:ea typeface="+mn-ea"/>
                <a:cs typeface="+mn-cs"/>
              </a:rPr>
              <a:t>28:  </a:t>
            </a:r>
            <a:r>
              <a:rPr lang="en-US" sz="1200" kern="1200" dirty="0" smtClean="0">
                <a:solidFill>
                  <a:schemeClr val="tx1"/>
                </a:solidFill>
                <a:effectLst/>
                <a:latin typeface="+mn-lt"/>
                <a:ea typeface="+mn-ea"/>
                <a:cs typeface="+mn-cs"/>
              </a:rPr>
              <a:t>Similar to the FASTA format is </a:t>
            </a:r>
            <a:r>
              <a:rPr lang="en-US" sz="1200" u="sng" kern="1200" dirty="0" err="1" smtClean="0">
                <a:solidFill>
                  <a:schemeClr val="tx1"/>
                </a:solidFill>
                <a:effectLst/>
                <a:latin typeface="+mn-lt"/>
                <a:ea typeface="+mn-ea"/>
                <a:cs typeface="+mn-cs"/>
              </a:rPr>
              <a:t>GenBank</a:t>
            </a:r>
            <a:r>
              <a:rPr lang="en-US" sz="1200" u="sng" kern="1200" dirty="0" smtClean="0">
                <a:solidFill>
                  <a:schemeClr val="tx1"/>
                </a:solidFill>
                <a:effectLst/>
                <a:latin typeface="+mn-lt"/>
                <a:ea typeface="+mn-ea"/>
                <a:cs typeface="+mn-cs"/>
              </a:rPr>
              <a:t> format</a:t>
            </a:r>
            <a:r>
              <a:rPr lang="en-US" sz="1200" kern="1200" dirty="0" smtClean="0">
                <a:solidFill>
                  <a:schemeClr val="tx1"/>
                </a:solidFill>
                <a:effectLst/>
                <a:latin typeface="+mn-lt"/>
                <a:ea typeface="+mn-ea"/>
                <a:cs typeface="+mn-cs"/>
              </a:rPr>
              <a:t>. It contains the same nucleotide information but here every line is numbered which makes it easier to look at a particular nucleotide base in the sequence.</a:t>
            </a:r>
          </a:p>
          <a:p>
            <a:endParaRPr lang="en-US" dirty="0"/>
          </a:p>
        </p:txBody>
      </p:sp>
      <p:sp>
        <p:nvSpPr>
          <p:cNvPr id="4" name="Slide Number Placeholder 3"/>
          <p:cNvSpPr>
            <a:spLocks noGrp="1"/>
          </p:cNvSpPr>
          <p:nvPr>
            <p:ph type="sldNum" sz="quarter" idx="10"/>
          </p:nvPr>
        </p:nvSpPr>
        <p:spPr/>
        <p:txBody>
          <a:bodyPr/>
          <a:lstStyle/>
          <a:p>
            <a:fld id="{005EEDE0-1194-084C-A5D7-2E82880C1BE6}" type="slidenum">
              <a:rPr lang="en-US" smtClean="0"/>
              <a:t>28</a:t>
            </a:fld>
            <a:endParaRPr lang="en-US"/>
          </a:p>
        </p:txBody>
      </p:sp>
    </p:spTree>
    <p:extLst>
      <p:ext uri="{BB962C8B-B14F-4D97-AF65-F5344CB8AC3E}">
        <p14:creationId xmlns:p14="http://schemas.microsoft.com/office/powerpoint/2010/main" val="830295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mn-lt"/>
                <a:ea typeface="+mn-ea"/>
                <a:cs typeface="+mn-cs"/>
              </a:rPr>
              <a:t>Slide </a:t>
            </a:r>
            <a:r>
              <a:rPr lang="en-US" sz="1200" b="1" kern="1200" dirty="0" smtClean="0">
                <a:solidFill>
                  <a:schemeClr val="tx1"/>
                </a:solidFill>
                <a:effectLst/>
                <a:latin typeface="+mn-lt"/>
                <a:ea typeface="+mn-ea"/>
                <a:cs typeface="+mn-cs"/>
              </a:rPr>
              <a:t>29:</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recap, in this slide deck we learned about </a:t>
            </a:r>
            <a:r>
              <a:rPr lang="en-US" sz="1200" kern="1200" dirty="0" err="1" smtClean="0">
                <a:solidFill>
                  <a:schemeClr val="tx1"/>
                </a:solidFill>
                <a:effectLst/>
                <a:latin typeface="+mn-lt"/>
                <a:ea typeface="+mn-ea"/>
                <a:cs typeface="+mn-cs"/>
              </a:rPr>
              <a:t>metagenomics</a:t>
            </a:r>
            <a:r>
              <a:rPr lang="en-US" sz="1200" kern="1200" dirty="0" smtClean="0">
                <a:solidFill>
                  <a:schemeClr val="tx1"/>
                </a:solidFill>
                <a:effectLst/>
                <a:latin typeface="+mn-lt"/>
                <a:ea typeface="+mn-ea"/>
                <a:cs typeface="+mn-cs"/>
              </a:rPr>
              <a:t> and its application in the Human </a:t>
            </a:r>
            <a:r>
              <a:rPr lang="en-US" sz="1200" kern="1200" dirty="0" err="1" smtClean="0">
                <a:solidFill>
                  <a:schemeClr val="tx1"/>
                </a:solidFill>
                <a:effectLst/>
                <a:latin typeface="+mn-lt"/>
                <a:ea typeface="+mn-ea"/>
                <a:cs typeface="+mn-cs"/>
              </a:rPr>
              <a:t>Microbiome</a:t>
            </a:r>
            <a:r>
              <a:rPr lang="en-US" sz="1200" kern="1200" dirty="0" smtClean="0">
                <a:solidFill>
                  <a:schemeClr val="tx1"/>
                </a:solidFill>
                <a:effectLst/>
                <a:latin typeface="+mn-lt"/>
                <a:ea typeface="+mn-ea"/>
                <a:cs typeface="+mn-cs"/>
              </a:rPr>
              <a:t> Project. We learned about different databases and got a brief introduction to browsers. </a:t>
            </a:r>
          </a:p>
          <a:p>
            <a:pPr fontAlgn="base"/>
            <a:r>
              <a:rPr lang="en-US" sz="1200" kern="1200" dirty="0" smtClean="0">
                <a:solidFill>
                  <a:schemeClr val="tx1"/>
                </a:solidFill>
                <a:effectLst/>
                <a:latin typeface="+mn-lt"/>
                <a:ea typeface="+mn-ea"/>
                <a:cs typeface="+mn-cs"/>
              </a:rPr>
              <a:t> </a:t>
            </a:r>
          </a:p>
          <a:p>
            <a:pPr fontAlgn="base"/>
            <a:r>
              <a:rPr lang="en-US" sz="1200" b="1" kern="1200" dirty="0" smtClean="0">
                <a:solidFill>
                  <a:schemeClr val="tx1"/>
                </a:solidFill>
                <a:effectLst/>
                <a:latin typeface="+mn-lt"/>
                <a:ea typeface="+mn-ea"/>
                <a:cs typeface="+mn-cs"/>
              </a:rPr>
              <a:t>This slide deck should be followed by the </a:t>
            </a:r>
            <a:r>
              <a:rPr lang="en-US" sz="1200" b="1" u="sng" kern="1200" dirty="0" smtClean="0">
                <a:solidFill>
                  <a:schemeClr val="tx1"/>
                </a:solidFill>
                <a:effectLst/>
                <a:latin typeface="+mn-lt"/>
                <a:ea typeface="+mn-ea"/>
                <a:cs typeface="+mn-cs"/>
              </a:rPr>
              <a:t>Accession Number Exercise</a:t>
            </a:r>
            <a:r>
              <a:rPr lang="en-US" sz="1200" b="1" kern="1200" dirty="0" smtClean="0">
                <a:solidFill>
                  <a:schemeClr val="tx1"/>
                </a:solidFill>
                <a:effectLst/>
                <a:latin typeface="+mn-lt"/>
                <a:ea typeface="+mn-ea"/>
                <a:cs typeface="+mn-cs"/>
              </a:rPr>
              <a:t> to get some practice navigating the different</a:t>
            </a:r>
            <a:r>
              <a:rPr lang="en-US" sz="1200" b="1" kern="1200" baseline="0" dirty="0" smtClean="0">
                <a:solidFill>
                  <a:schemeClr val="tx1"/>
                </a:solidFill>
                <a:effectLst/>
                <a:latin typeface="+mn-lt"/>
                <a:ea typeface="+mn-ea"/>
                <a:cs typeface="+mn-cs"/>
              </a:rPr>
              <a:t> websites</a:t>
            </a:r>
            <a:r>
              <a:rPr lang="en-US" sz="1200" b="1" kern="1200" dirty="0" smtClean="0">
                <a:solidFill>
                  <a:schemeClr val="tx1"/>
                </a:solidFill>
                <a:effectLst/>
                <a:latin typeface="+mn-lt"/>
                <a:ea typeface="+mn-ea"/>
                <a:cs typeface="+mn-cs"/>
              </a:rPr>
              <a:t>.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Next, we’ll turn to Part III – Annotation.  </a:t>
            </a:r>
          </a:p>
          <a:p>
            <a:endParaRPr lang="en-US" dirty="0"/>
          </a:p>
        </p:txBody>
      </p:sp>
      <p:sp>
        <p:nvSpPr>
          <p:cNvPr id="4" name="Slide Number Placeholder 3"/>
          <p:cNvSpPr>
            <a:spLocks noGrp="1"/>
          </p:cNvSpPr>
          <p:nvPr>
            <p:ph type="sldNum" sz="quarter" idx="10"/>
          </p:nvPr>
        </p:nvSpPr>
        <p:spPr/>
        <p:txBody>
          <a:bodyPr/>
          <a:lstStyle/>
          <a:p>
            <a:fld id="{005EEDE0-1194-084C-A5D7-2E82880C1BE6}" type="slidenum">
              <a:rPr lang="en-US" smtClean="0"/>
              <a:t>29</a:t>
            </a:fld>
            <a:endParaRPr lang="en-US"/>
          </a:p>
        </p:txBody>
      </p:sp>
    </p:spTree>
    <p:extLst>
      <p:ext uri="{BB962C8B-B14F-4D97-AF65-F5344CB8AC3E}">
        <p14:creationId xmlns:p14="http://schemas.microsoft.com/office/powerpoint/2010/main" val="1731897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3: </a:t>
            </a:r>
            <a:r>
              <a:rPr lang="en-US" sz="1200" kern="1200" dirty="0" smtClean="0">
                <a:solidFill>
                  <a:schemeClr val="tx1"/>
                </a:solidFill>
                <a:effectLst/>
                <a:latin typeface="+mn-lt"/>
                <a:ea typeface="+mn-ea"/>
                <a:cs typeface="+mn-cs"/>
              </a:rPr>
              <a:t>On this slide, time is on the x axis and on the y axis is DNA sequence in </a:t>
            </a:r>
            <a:r>
              <a:rPr lang="en-US" sz="1200" kern="1200" dirty="0" err="1" smtClean="0">
                <a:solidFill>
                  <a:schemeClr val="tx1"/>
                </a:solidFill>
                <a:effectLst/>
                <a:latin typeface="+mn-lt"/>
                <a:ea typeface="+mn-ea"/>
                <a:cs typeface="+mn-cs"/>
              </a:rPr>
              <a:t>kilobases</a:t>
            </a:r>
            <a:r>
              <a:rPr lang="en-US" sz="1200" kern="1200" dirty="0" smtClean="0">
                <a:solidFill>
                  <a:schemeClr val="tx1"/>
                </a:solidFill>
                <a:effectLst/>
                <a:latin typeface="+mn-lt"/>
                <a:ea typeface="+mn-ea"/>
                <a:cs typeface="+mn-cs"/>
              </a:rPr>
              <a:t> per day per machine. Clearly the rate of sequencing has been growing exponentially while simultaneously the cost of sequencing is going down. So sequence data is made available faster and cheaper than ever before, and this has led to a bottleneck for analysis of these data. Here’s an opportunity for students to get involved in sequence analysis. </a:t>
            </a:r>
          </a:p>
          <a:p>
            <a:endParaRPr lang="en-US" dirty="0"/>
          </a:p>
        </p:txBody>
      </p:sp>
      <p:sp>
        <p:nvSpPr>
          <p:cNvPr id="4" name="Slide Number Placeholder 3"/>
          <p:cNvSpPr>
            <a:spLocks noGrp="1"/>
          </p:cNvSpPr>
          <p:nvPr>
            <p:ph type="sldNum" sz="quarter" idx="10"/>
          </p:nvPr>
        </p:nvSpPr>
        <p:spPr/>
        <p:txBody>
          <a:bodyPr/>
          <a:lstStyle/>
          <a:p>
            <a:fld id="{3B85AFF8-B418-49FB-AE9F-48E886C74299}"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794694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mn-lt"/>
                <a:ea typeface="+mn-ea"/>
                <a:cs typeface="+mn-cs"/>
              </a:rPr>
              <a:t>Slide 4:  </a:t>
            </a:r>
            <a:r>
              <a:rPr lang="en-US" sz="1200" kern="1200" dirty="0" smtClean="0">
                <a:solidFill>
                  <a:schemeClr val="tx1"/>
                </a:solidFill>
                <a:effectLst/>
                <a:latin typeface="+mn-lt"/>
                <a:ea typeface="+mn-ea"/>
                <a:cs typeface="+mn-cs"/>
              </a:rPr>
              <a:t>A few definitions:  </a:t>
            </a:r>
          </a:p>
          <a:p>
            <a:pPr fontAlgn="base"/>
            <a:r>
              <a:rPr lang="en-US" sz="1200" kern="1200" dirty="0" smtClean="0">
                <a:solidFill>
                  <a:schemeClr val="tx1"/>
                </a:solidFill>
                <a:effectLst/>
                <a:latin typeface="+mn-lt"/>
                <a:ea typeface="+mn-ea"/>
                <a:cs typeface="+mn-cs"/>
              </a:rPr>
              <a:t>The </a:t>
            </a:r>
            <a:r>
              <a:rPr lang="en-US" sz="1200" b="1" kern="1200" dirty="0" err="1" smtClean="0">
                <a:solidFill>
                  <a:schemeClr val="tx1"/>
                </a:solidFill>
                <a:effectLst/>
                <a:latin typeface="+mn-lt"/>
                <a:ea typeface="+mn-ea"/>
                <a:cs typeface="+mn-cs"/>
              </a:rPr>
              <a:t>microbiome</a:t>
            </a:r>
            <a:r>
              <a:rPr lang="en-US" sz="1200" kern="1200" dirty="0" smtClean="0">
                <a:solidFill>
                  <a:schemeClr val="tx1"/>
                </a:solidFill>
                <a:effectLst/>
                <a:latin typeface="+mn-lt"/>
                <a:ea typeface="+mn-ea"/>
                <a:cs typeface="+mn-cs"/>
              </a:rPr>
              <a:t> is the aggregate of all microbial genomes in the sample that you are investigating. </a:t>
            </a:r>
            <a:r>
              <a:rPr lang="en-US" sz="1200" b="1" kern="1200" dirty="0" err="1" smtClean="0">
                <a:solidFill>
                  <a:schemeClr val="tx1"/>
                </a:solidFill>
                <a:effectLst/>
                <a:latin typeface="+mn-lt"/>
                <a:ea typeface="+mn-ea"/>
                <a:cs typeface="+mn-cs"/>
              </a:rPr>
              <a:t>Microbiota</a:t>
            </a:r>
            <a:r>
              <a:rPr lang="en-US" sz="1200" kern="1200" dirty="0" smtClean="0">
                <a:solidFill>
                  <a:schemeClr val="tx1"/>
                </a:solidFill>
                <a:effectLst/>
                <a:latin typeface="+mn-lt"/>
                <a:ea typeface="+mn-ea"/>
                <a:cs typeface="+mn-cs"/>
              </a:rPr>
              <a:t> refers to individual bacterial species in a specific biome. There are trillions of organisms out there, and out of these 500 species have been identified. In the human body majority of the cells are microbial - so you are made up of more microbial cells than human cells. We know that these microbes have remained in the human body for thousands of years so they must be an integral part of our evolution and must be performing some vital function, which we have not identified yet.</a:t>
            </a:r>
          </a:p>
          <a:p>
            <a:endParaRPr lang="en-US" dirty="0"/>
          </a:p>
        </p:txBody>
      </p:sp>
      <p:sp>
        <p:nvSpPr>
          <p:cNvPr id="4" name="Slide Number Placeholder 3"/>
          <p:cNvSpPr>
            <a:spLocks noGrp="1"/>
          </p:cNvSpPr>
          <p:nvPr>
            <p:ph type="sldNum" sz="quarter" idx="10"/>
          </p:nvPr>
        </p:nvSpPr>
        <p:spPr/>
        <p:txBody>
          <a:bodyPr/>
          <a:lstStyle/>
          <a:p>
            <a:fld id="{005EEDE0-1194-084C-A5D7-2E82880C1BE6}" type="slidenum">
              <a:rPr lang="en-US" smtClean="0"/>
              <a:t>4</a:t>
            </a:fld>
            <a:endParaRPr lang="en-US"/>
          </a:p>
        </p:txBody>
      </p:sp>
    </p:spTree>
    <p:extLst>
      <p:ext uri="{BB962C8B-B14F-4D97-AF65-F5344CB8AC3E}">
        <p14:creationId xmlns:p14="http://schemas.microsoft.com/office/powerpoint/2010/main" val="3201644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5:  </a:t>
            </a:r>
            <a:r>
              <a:rPr lang="en-US" b="0" dirty="0" smtClean="0"/>
              <a:t>We’re now more</a:t>
            </a:r>
            <a:r>
              <a:rPr lang="en-US" b="0" baseline="0" dirty="0" smtClean="0"/>
              <a:t> than 10 years into the first investigations into the human </a:t>
            </a:r>
            <a:r>
              <a:rPr lang="en-US" b="0" baseline="0" dirty="0" err="1" smtClean="0"/>
              <a:t>microbiome</a:t>
            </a:r>
            <a:r>
              <a:rPr lang="en-US" b="0" baseline="0" dirty="0" smtClean="0"/>
              <a:t>.  We’ve learned a lot, but there’s a lot still to uncover. </a:t>
            </a:r>
            <a:endParaRPr lang="en-US" b="1" dirty="0"/>
          </a:p>
        </p:txBody>
      </p:sp>
      <p:sp>
        <p:nvSpPr>
          <p:cNvPr id="4" name="Slide Number Placeholder 3"/>
          <p:cNvSpPr>
            <a:spLocks noGrp="1"/>
          </p:cNvSpPr>
          <p:nvPr>
            <p:ph type="sldNum" sz="quarter" idx="10"/>
          </p:nvPr>
        </p:nvSpPr>
        <p:spPr/>
        <p:txBody>
          <a:bodyPr/>
          <a:lstStyle/>
          <a:p>
            <a:fld id="{005EEDE0-1194-084C-A5D7-2E82880C1BE6}" type="slidenum">
              <a:rPr lang="en-US" smtClean="0"/>
              <a:t>5</a:t>
            </a:fld>
            <a:endParaRPr lang="en-US"/>
          </a:p>
        </p:txBody>
      </p:sp>
    </p:spTree>
    <p:extLst>
      <p:ext uri="{BB962C8B-B14F-4D97-AF65-F5344CB8AC3E}">
        <p14:creationId xmlns:p14="http://schemas.microsoft.com/office/powerpoint/2010/main" val="3519297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a:t>
            </a:r>
            <a:r>
              <a:rPr lang="en-US" sz="1200" b="1" kern="1200" dirty="0" smtClean="0">
                <a:solidFill>
                  <a:schemeClr val="tx1"/>
                </a:solidFill>
                <a:effectLst/>
                <a:latin typeface="+mn-lt"/>
                <a:ea typeface="+mn-ea"/>
                <a:cs typeface="+mn-cs"/>
              </a:rPr>
              <a:t>6:  </a:t>
            </a:r>
            <a:r>
              <a:rPr lang="en-US" sz="1200" kern="1200" dirty="0" smtClean="0">
                <a:solidFill>
                  <a:schemeClr val="tx1"/>
                </a:solidFill>
                <a:effectLst/>
                <a:latin typeface="+mn-lt"/>
                <a:ea typeface="+mn-ea"/>
                <a:cs typeface="+mn-cs"/>
              </a:rPr>
              <a:t>The Human </a:t>
            </a:r>
            <a:r>
              <a:rPr lang="en-US" sz="1200" kern="1200" dirty="0" err="1" smtClean="0">
                <a:solidFill>
                  <a:schemeClr val="tx1"/>
                </a:solidFill>
                <a:effectLst/>
                <a:latin typeface="+mn-lt"/>
                <a:ea typeface="+mn-ea"/>
                <a:cs typeface="+mn-cs"/>
              </a:rPr>
              <a:t>Microbiome</a:t>
            </a:r>
            <a:r>
              <a:rPr lang="en-US" sz="1200" kern="1200" dirty="0" smtClean="0">
                <a:solidFill>
                  <a:schemeClr val="tx1"/>
                </a:solidFill>
                <a:effectLst/>
                <a:latin typeface="+mn-lt"/>
                <a:ea typeface="+mn-ea"/>
                <a:cs typeface="+mn-cs"/>
              </a:rPr>
              <a:t> Project (HMP) was started in 2008 as an initiative by the NIH.  HMP researchers sequenced the microbes in different regions of the human body and now we can see those results. If you see the figure and look at the pie charts, they are showing the abundance of different phyla of bacteria on different regions of the human body. The next stage of the project is to start identifying the function that these microbes are playing within the human body. There is already evidence that they are involved in certain metabolic functions like production of vitamins and short chain fatty acids. But this research is still in its infancy stage and a there area a lot of things still to be uncovered. </a:t>
            </a:r>
          </a:p>
          <a:p>
            <a:endParaRPr lang="en-US" dirty="0"/>
          </a:p>
        </p:txBody>
      </p:sp>
      <p:sp>
        <p:nvSpPr>
          <p:cNvPr id="4" name="Slide Number Placeholder 3"/>
          <p:cNvSpPr>
            <a:spLocks noGrp="1"/>
          </p:cNvSpPr>
          <p:nvPr>
            <p:ph type="sldNum" sz="quarter" idx="10"/>
          </p:nvPr>
        </p:nvSpPr>
        <p:spPr/>
        <p:txBody>
          <a:bodyPr/>
          <a:lstStyle/>
          <a:p>
            <a:fld id="{005EEDE0-1194-084C-A5D7-2E82880C1BE6}" type="slidenum">
              <a:rPr lang="en-US" smtClean="0"/>
              <a:t>6</a:t>
            </a:fld>
            <a:endParaRPr lang="en-US"/>
          </a:p>
        </p:txBody>
      </p:sp>
    </p:spTree>
    <p:extLst>
      <p:ext uri="{BB962C8B-B14F-4D97-AF65-F5344CB8AC3E}">
        <p14:creationId xmlns:p14="http://schemas.microsoft.com/office/powerpoint/2010/main" val="963659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7</a:t>
            </a:r>
            <a:r>
              <a:rPr lang="en-US" b="0" dirty="0" smtClean="0"/>
              <a:t>:  There are a variety of other </a:t>
            </a:r>
            <a:r>
              <a:rPr lang="en-US" b="0" dirty="0" err="1" smtClean="0"/>
              <a:t>microbiome</a:t>
            </a:r>
            <a:r>
              <a:rPr lang="en-US" b="0" dirty="0" smtClean="0"/>
              <a:t> projects too, some associated with human health, but others are</a:t>
            </a:r>
            <a:r>
              <a:rPr lang="en-US" b="0" baseline="0" dirty="0" smtClean="0"/>
              <a:t> attempted to understand the wealth of microbes in many different environments.  </a:t>
            </a:r>
            <a:endParaRPr lang="en-US" b="1" dirty="0"/>
          </a:p>
        </p:txBody>
      </p:sp>
      <p:sp>
        <p:nvSpPr>
          <p:cNvPr id="4" name="Slide Number Placeholder 3"/>
          <p:cNvSpPr>
            <a:spLocks noGrp="1"/>
          </p:cNvSpPr>
          <p:nvPr>
            <p:ph type="sldNum" sz="quarter" idx="10"/>
          </p:nvPr>
        </p:nvSpPr>
        <p:spPr/>
        <p:txBody>
          <a:bodyPr/>
          <a:lstStyle/>
          <a:p>
            <a:fld id="{005EEDE0-1194-084C-A5D7-2E82880C1BE6}" type="slidenum">
              <a:rPr lang="en-US" smtClean="0"/>
              <a:t>7</a:t>
            </a:fld>
            <a:endParaRPr lang="en-US"/>
          </a:p>
        </p:txBody>
      </p:sp>
    </p:spTree>
    <p:extLst>
      <p:ext uri="{BB962C8B-B14F-4D97-AF65-F5344CB8AC3E}">
        <p14:creationId xmlns:p14="http://schemas.microsoft.com/office/powerpoint/2010/main" val="2176009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9000" marR="0" indent="0" algn="l" defTabSz="457200" rtl="0" eaLnBrk="1" fontAlgn="auto" latinLnBrk="0" hangingPunct="1">
              <a:lnSpc>
                <a:spcPct val="100000"/>
              </a:lnSpc>
              <a:spcBef>
                <a:spcPts val="0"/>
              </a:spcBef>
              <a:spcAft>
                <a:spcPts val="0"/>
              </a:spcAft>
              <a:buClrTx/>
              <a:buSzTx/>
              <a:buFont typeface="Calibri" charset="0"/>
              <a:buNone/>
              <a:tabLst/>
              <a:defRPr/>
            </a:pPr>
            <a:r>
              <a:rPr lang="en-US" sz="1200" b="1" kern="1200" dirty="0" smtClean="0">
                <a:solidFill>
                  <a:schemeClr val="tx1"/>
                </a:solidFill>
                <a:effectLst/>
                <a:latin typeface="+mn-lt"/>
                <a:ea typeface="+mn-ea"/>
                <a:cs typeface="+mn-cs"/>
              </a:rPr>
              <a:t>Slide </a:t>
            </a:r>
            <a:r>
              <a:rPr lang="en-US" sz="1200" b="1" kern="1200" dirty="0" smtClean="0">
                <a:solidFill>
                  <a:schemeClr val="tx1"/>
                </a:solidFill>
                <a:effectLst/>
                <a:latin typeface="+mn-lt"/>
                <a:ea typeface="+mn-ea"/>
                <a:cs typeface="+mn-cs"/>
              </a:rPr>
              <a:t>8:  </a:t>
            </a:r>
            <a:r>
              <a:rPr lang="en-US" sz="1200" b="0" kern="1200" dirty="0" smtClean="0">
                <a:solidFill>
                  <a:schemeClr val="tx1"/>
                </a:solidFill>
                <a:effectLst/>
                <a:latin typeface="+mn-lt"/>
                <a:ea typeface="+mn-ea"/>
                <a:cs typeface="+mn-cs"/>
              </a:rPr>
              <a:t>W</a:t>
            </a:r>
            <a:r>
              <a:rPr lang="en-US" sz="1200" kern="1200" dirty="0" smtClean="0">
                <a:solidFill>
                  <a:schemeClr val="tx1"/>
                </a:solidFill>
                <a:effectLst/>
                <a:latin typeface="+mn-lt"/>
                <a:ea typeface="+mn-ea"/>
                <a:cs typeface="+mn-cs"/>
              </a:rPr>
              <a:t>e </a:t>
            </a:r>
            <a:r>
              <a:rPr lang="en-US" sz="1200" kern="1200" dirty="0" smtClean="0">
                <a:solidFill>
                  <a:schemeClr val="tx1"/>
                </a:solidFill>
                <a:effectLst/>
                <a:latin typeface="+mn-lt"/>
                <a:ea typeface="+mn-ea"/>
                <a:cs typeface="+mn-cs"/>
              </a:rPr>
              <a:t>know </a:t>
            </a:r>
            <a:r>
              <a:rPr lang="en-US" sz="1200" kern="1200" dirty="0" smtClean="0">
                <a:solidFill>
                  <a:schemeClr val="tx1"/>
                </a:solidFill>
                <a:effectLst/>
                <a:latin typeface="+mn-lt"/>
                <a:ea typeface="+mn-ea"/>
                <a:cs typeface="+mn-cs"/>
              </a:rPr>
              <a:t>now there </a:t>
            </a:r>
            <a:r>
              <a:rPr lang="en-US" sz="1200" kern="1200" dirty="0" smtClean="0">
                <a:solidFill>
                  <a:schemeClr val="tx1"/>
                </a:solidFill>
                <a:effectLst/>
                <a:latin typeface="+mn-lt"/>
                <a:ea typeface="+mn-ea"/>
                <a:cs typeface="+mn-cs"/>
              </a:rPr>
              <a:t>are trillions of microbes out </a:t>
            </a:r>
            <a:r>
              <a:rPr lang="en-US" sz="1200" kern="1200" dirty="0" smtClean="0">
                <a:solidFill>
                  <a:schemeClr val="tx1"/>
                </a:solidFill>
                <a:effectLst/>
                <a:latin typeface="+mn-lt"/>
                <a:ea typeface="+mn-ea"/>
                <a:cs typeface="+mn-cs"/>
              </a:rPr>
              <a:t>there;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scientists </a:t>
            </a:r>
            <a:r>
              <a:rPr lang="en-US" sz="1200" kern="1200" dirty="0" smtClean="0">
                <a:solidFill>
                  <a:schemeClr val="tx1"/>
                </a:solidFill>
                <a:effectLst/>
                <a:latin typeface="+mn-lt"/>
                <a:ea typeface="+mn-ea"/>
                <a:cs typeface="+mn-cs"/>
              </a:rPr>
              <a:t>have realized that there is a </a:t>
            </a:r>
            <a:r>
              <a:rPr lang="en-US" sz="1200" kern="1200" dirty="0" smtClean="0">
                <a:solidFill>
                  <a:schemeClr val="tx1"/>
                </a:solidFill>
                <a:effectLst/>
                <a:latin typeface="+mn-lt"/>
                <a:ea typeface="+mn-ea"/>
                <a:cs typeface="+mn-cs"/>
              </a:rPr>
              <a:t>discrepancy </a:t>
            </a:r>
            <a:r>
              <a:rPr lang="en-US" sz="1200" kern="1200" dirty="0" smtClean="0">
                <a:solidFill>
                  <a:schemeClr val="tx1"/>
                </a:solidFill>
                <a:effectLst/>
                <a:latin typeface="+mn-lt"/>
                <a:ea typeface="+mn-ea"/>
                <a:cs typeface="+mn-cs"/>
              </a:rPr>
              <a:t>between the number that we can grow in lab conditions and the ones we can see under the microscope in a given </a:t>
            </a:r>
            <a:r>
              <a:rPr lang="en-US" sz="1200" kern="1200" dirty="0" smtClean="0">
                <a:solidFill>
                  <a:schemeClr val="tx1"/>
                </a:solidFill>
                <a:effectLst/>
                <a:latin typeface="+mn-lt"/>
                <a:ea typeface="+mn-ea"/>
                <a:cs typeface="+mn-cs"/>
              </a:rPr>
              <a:t>sample (and that we can now detect by sequencing). </a:t>
            </a:r>
            <a:r>
              <a:rPr lang="en-US" sz="1200" kern="1200" dirty="0" smtClean="0">
                <a:solidFill>
                  <a:schemeClr val="tx1"/>
                </a:solidFill>
                <a:effectLst/>
                <a:latin typeface="+mn-lt"/>
                <a:ea typeface="+mn-ea"/>
                <a:cs typeface="+mn-cs"/>
              </a:rPr>
              <a:t>This is termed “The Great Plate Count Anomaly.” Fewer than 1% of known organisms can be grown in the lab. So there </a:t>
            </a:r>
            <a:r>
              <a:rPr lang="en-US" sz="1200" kern="1200" dirty="0" smtClean="0">
                <a:solidFill>
                  <a:schemeClr val="tx1"/>
                </a:solidFill>
                <a:effectLst/>
                <a:latin typeface="+mn-lt"/>
                <a:ea typeface="+mn-ea"/>
                <a:cs typeface="+mn-cs"/>
              </a:rPr>
              <a:t>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many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organisms we </a:t>
            </a:r>
            <a:r>
              <a:rPr lang="en-US" sz="1200" kern="1200" dirty="0" smtClean="0">
                <a:solidFill>
                  <a:schemeClr val="tx1"/>
                </a:solidFill>
                <a:effectLst/>
                <a:latin typeface="+mn-lt"/>
                <a:ea typeface="+mn-ea"/>
                <a:cs typeface="+mn-cs"/>
              </a:rPr>
              <a:t>are missing. </a:t>
            </a:r>
            <a:endParaRPr lang="en-US" sz="1200" dirty="0" smtClean="0">
              <a:latin typeface="Calibri"/>
              <a:cs typeface="Calibri"/>
              <a:sym typeface="Calibri" charset="0"/>
            </a:endParaRPr>
          </a:p>
          <a:p>
            <a:pPr marL="889000">
              <a:buFont typeface="Calibri" charset="0"/>
              <a:buChar char="•"/>
              <a:defRPr/>
            </a:pPr>
            <a:endParaRPr lang="en-US" sz="1200" dirty="0" smtClean="0">
              <a:latin typeface="Calibri"/>
              <a:cs typeface="Calibri"/>
              <a:sym typeface="Calibri" charset="0"/>
            </a:endParaRPr>
          </a:p>
          <a:p>
            <a:pPr marL="889000">
              <a:buFont typeface="Calibri" charset="0"/>
              <a:buChar char="•"/>
              <a:defRPr/>
            </a:pPr>
            <a:r>
              <a:rPr lang="en-US" sz="1200" dirty="0" smtClean="0">
                <a:latin typeface="Calibri"/>
                <a:cs typeface="Calibri"/>
                <a:sym typeface="Calibri" charset="0"/>
              </a:rPr>
              <a:t>In </a:t>
            </a:r>
            <a:r>
              <a:rPr lang="en-US" sz="1200" dirty="0">
                <a:latin typeface="Calibri"/>
                <a:cs typeface="Calibri"/>
                <a:sym typeface="Calibri" charset="0"/>
              </a:rPr>
              <a:t>1932, </a:t>
            </a:r>
            <a:r>
              <a:rPr lang="en-US" sz="1200" dirty="0" err="1">
                <a:latin typeface="Calibri"/>
                <a:cs typeface="Calibri"/>
                <a:sym typeface="Calibri" charset="0"/>
              </a:rPr>
              <a:t>Razumov</a:t>
            </a:r>
            <a:r>
              <a:rPr lang="en-US" sz="1200" dirty="0">
                <a:latin typeface="Calibri"/>
                <a:cs typeface="Calibri"/>
                <a:sym typeface="Calibri" charset="0"/>
              </a:rPr>
              <a:t> discovered a discrepancy between the viable plate count and the direct microscopic count of bacteria</a:t>
            </a:r>
            <a:r>
              <a:rPr lang="en-US" sz="1200" baseline="32000" dirty="0">
                <a:latin typeface="Calibri"/>
                <a:cs typeface="Calibri"/>
                <a:sym typeface="Calibri" charset="0"/>
              </a:rPr>
              <a:t>1</a:t>
            </a:r>
            <a:r>
              <a:rPr lang="en-US" sz="1200" dirty="0">
                <a:latin typeface="Calibri"/>
                <a:cs typeface="Calibri"/>
                <a:sym typeface="Calibri" charset="0"/>
              </a:rPr>
              <a:t> </a:t>
            </a:r>
          </a:p>
          <a:p>
            <a:pPr marL="889000">
              <a:buFont typeface="Calibri" charset="0"/>
              <a:buChar char="•"/>
              <a:defRPr/>
            </a:pPr>
            <a:r>
              <a:rPr lang="en-US" sz="1200" dirty="0">
                <a:latin typeface="Calibri"/>
                <a:cs typeface="Calibri"/>
                <a:sym typeface="Calibri" charset="0"/>
              </a:rPr>
              <a:t>In 1949, Sergei </a:t>
            </a:r>
            <a:r>
              <a:rPr lang="en-US" sz="1200" dirty="0" err="1">
                <a:latin typeface="Calibri"/>
                <a:cs typeface="Calibri"/>
                <a:sym typeface="Calibri" charset="0"/>
              </a:rPr>
              <a:t>Winogradsky</a:t>
            </a:r>
            <a:r>
              <a:rPr lang="en-US" sz="1200" dirty="0">
                <a:latin typeface="Calibri"/>
                <a:cs typeface="Calibri"/>
                <a:sym typeface="Calibri" charset="0"/>
              </a:rPr>
              <a:t> noted that many bacteria are unable to grow in laboratory conditions</a:t>
            </a:r>
            <a:r>
              <a:rPr lang="en-US" sz="1200" baseline="32000" dirty="0">
                <a:latin typeface="Calibri"/>
                <a:cs typeface="Calibri"/>
                <a:sym typeface="Calibri" charset="0"/>
              </a:rPr>
              <a:t>2</a:t>
            </a:r>
            <a:endParaRPr lang="en-US" sz="1200" dirty="0">
              <a:latin typeface="Calibri"/>
              <a:cs typeface="Calibri"/>
              <a:sym typeface="Calibri" charset="0"/>
            </a:endParaRPr>
          </a:p>
          <a:p>
            <a:pPr marL="889000">
              <a:buFont typeface="Calibri" charset="0"/>
              <a:buChar char="•"/>
              <a:defRPr/>
            </a:pPr>
            <a:r>
              <a:rPr lang="en-US" sz="1200" dirty="0">
                <a:latin typeface="Calibri"/>
                <a:cs typeface="Calibri"/>
                <a:sym typeface="Calibri" charset="0"/>
              </a:rPr>
              <a:t>In 1985, pointed to </a:t>
            </a:r>
            <a:r>
              <a:rPr lang="en-US" sz="1200" dirty="0" err="1">
                <a:latin typeface="Calibri"/>
                <a:cs typeface="Calibri"/>
                <a:sym typeface="Calibri" charset="0"/>
              </a:rPr>
              <a:t>Razumov’s</a:t>
            </a:r>
            <a:r>
              <a:rPr lang="en-US" sz="1200" dirty="0">
                <a:latin typeface="Calibri"/>
                <a:cs typeface="Calibri"/>
                <a:sym typeface="Calibri" charset="0"/>
              </a:rPr>
              <a:t> discrepancy and called it the </a:t>
            </a:r>
            <a:r>
              <a:rPr lang="ja-JP" altLang="en-US" sz="1200" dirty="0">
                <a:latin typeface="Calibri"/>
                <a:cs typeface="Calibri"/>
                <a:sym typeface="Calibri" charset="0"/>
              </a:rPr>
              <a:t>“</a:t>
            </a:r>
            <a:r>
              <a:rPr lang="en-US" sz="1200" dirty="0">
                <a:latin typeface="Calibri"/>
                <a:cs typeface="Calibri"/>
                <a:sym typeface="Calibri" charset="0"/>
              </a:rPr>
              <a:t>Great Plate Count Anomaly</a:t>
            </a:r>
            <a:r>
              <a:rPr lang="ja-JP" altLang="en-US" sz="1200" dirty="0">
                <a:latin typeface="Calibri"/>
                <a:cs typeface="Calibri"/>
                <a:sym typeface="Calibri" charset="0"/>
              </a:rPr>
              <a:t>”</a:t>
            </a:r>
            <a:r>
              <a:rPr lang="en-US" sz="1200" baseline="32000" dirty="0">
                <a:latin typeface="Calibri"/>
                <a:cs typeface="Calibri"/>
                <a:sym typeface="Calibri" charset="0"/>
              </a:rPr>
              <a:t>3</a:t>
            </a:r>
          </a:p>
          <a:p>
            <a:pPr marL="889000">
              <a:buFont typeface="Calibri" charset="0"/>
              <a:buChar char="•"/>
              <a:defRPr/>
            </a:pPr>
            <a:r>
              <a:rPr lang="en-US" sz="1200" dirty="0">
                <a:latin typeface="Calibri"/>
                <a:cs typeface="Calibri"/>
                <a:sym typeface="Calibri" charset="0"/>
              </a:rPr>
              <a:t>By David </a:t>
            </a:r>
            <a:r>
              <a:rPr lang="en-US" sz="1200" dirty="0" err="1">
                <a:latin typeface="Calibri"/>
                <a:cs typeface="Calibri"/>
                <a:sym typeface="Calibri" charset="0"/>
              </a:rPr>
              <a:t>Relman</a:t>
            </a:r>
            <a:r>
              <a:rPr lang="ja-JP" altLang="en-US" sz="1200" dirty="0">
                <a:latin typeface="Calibri"/>
                <a:cs typeface="Calibri"/>
                <a:sym typeface="Calibri" charset="0"/>
              </a:rPr>
              <a:t>’</a:t>
            </a:r>
            <a:r>
              <a:rPr lang="en-US" sz="1200" dirty="0">
                <a:latin typeface="Calibri"/>
                <a:cs typeface="Calibri"/>
                <a:sym typeface="Calibri" charset="0"/>
              </a:rPr>
              <a:t>s estimate, 99.6% of the species in the human microbiota cannot be characterized by culturing techniques</a:t>
            </a:r>
            <a:r>
              <a:rPr lang="en-US" sz="1200" baseline="32000" dirty="0">
                <a:latin typeface="Calibri"/>
                <a:cs typeface="Calibri"/>
                <a:sym typeface="Calibri" charset="0"/>
              </a:rPr>
              <a:t>4</a:t>
            </a:r>
          </a:p>
          <a:p>
            <a:pPr marL="889000">
              <a:buFont typeface="Calibri" charset="0"/>
              <a:buChar char="•"/>
              <a:defRPr/>
            </a:pPr>
            <a:endParaRPr lang="en-US" sz="1200" baseline="32000" dirty="0">
              <a:latin typeface="Calibri"/>
              <a:cs typeface="Calibri"/>
              <a:sym typeface="Calibri" charset="0"/>
            </a:endParaRPr>
          </a:p>
          <a:p>
            <a:endParaRPr lang="en-US" sz="1200" kern="1200" dirty="0">
              <a:solidFill>
                <a:schemeClr val="tx1"/>
              </a:solidFill>
              <a:latin typeface="+mn-lt"/>
              <a:ea typeface="ＭＳ Ｐゴシック" charset="0"/>
              <a:cs typeface="Calibri"/>
              <a:sym typeface="Calibri" charset="0"/>
            </a:endParaRPr>
          </a:p>
          <a:p>
            <a:r>
              <a:rPr lang="en-US" sz="1200" kern="1200" baseline="32000" dirty="0">
                <a:solidFill>
                  <a:schemeClr val="tx1"/>
                </a:solidFill>
                <a:latin typeface="+mn-lt"/>
                <a:ea typeface="ＭＳ Ｐゴシック" charset="0"/>
                <a:cs typeface="Calibri"/>
                <a:sym typeface="Calibri" charset="0"/>
              </a:rPr>
              <a:t>1</a:t>
            </a:r>
            <a:r>
              <a:rPr lang="en-US" sz="1200" kern="1200" dirty="0">
                <a:solidFill>
                  <a:schemeClr val="tx1"/>
                </a:solidFill>
                <a:latin typeface="+mn-lt"/>
                <a:ea typeface="ＭＳ Ｐゴシック" charset="0"/>
                <a:cs typeface="Calibri"/>
                <a:sym typeface="Calibri" charset="0"/>
              </a:rPr>
              <a:t> </a:t>
            </a:r>
            <a:r>
              <a:rPr lang="en-US" sz="1200" kern="1200" dirty="0" err="1">
                <a:solidFill>
                  <a:schemeClr val="tx1"/>
                </a:solidFill>
                <a:latin typeface="+mn-lt"/>
                <a:ea typeface="ＭＳ Ｐゴシック" charset="0"/>
                <a:cs typeface="Calibri"/>
                <a:sym typeface="Calibri" charset="0"/>
              </a:rPr>
              <a:t>Razumov</a:t>
            </a:r>
            <a:r>
              <a:rPr lang="en-US" sz="1200" kern="1200" dirty="0">
                <a:solidFill>
                  <a:schemeClr val="tx1"/>
                </a:solidFill>
                <a:latin typeface="+mn-lt"/>
                <a:ea typeface="ＭＳ Ｐゴシック" charset="0"/>
                <a:cs typeface="Calibri"/>
                <a:sym typeface="Calibri" charset="0"/>
              </a:rPr>
              <a:t> AS 1932 </a:t>
            </a:r>
            <a:r>
              <a:rPr lang="en-US" sz="1200" kern="1200" dirty="0">
                <a:solidFill>
                  <a:schemeClr val="tx1"/>
                </a:solidFill>
                <a:latin typeface="+mn-lt"/>
                <a:ea typeface="ＭＳ Ｐゴシック" charset="0"/>
                <a:cs typeface="Calibri"/>
                <a:sym typeface="Calibri Italic" charset="0"/>
              </a:rPr>
              <a:t> </a:t>
            </a:r>
            <a:r>
              <a:rPr lang="en-US" sz="1200" i="1" kern="1200" dirty="0" err="1">
                <a:solidFill>
                  <a:schemeClr val="tx1"/>
                </a:solidFill>
                <a:latin typeface="+mn-lt"/>
                <a:ea typeface="ＭＳ Ｐゴシック" charset="0"/>
                <a:cs typeface="Calibri"/>
                <a:sym typeface="Calibri Italic" charset="0"/>
              </a:rPr>
              <a:t>Mikrobiologija</a:t>
            </a:r>
            <a:r>
              <a:rPr lang="en-US" dirty="0">
                <a:latin typeface="+mn-lt"/>
                <a:ea typeface="ＭＳ Ｐゴシック" charset="0"/>
                <a:cs typeface="Calibri"/>
                <a:sym typeface="Calibri Italic" charset="0"/>
              </a:rPr>
              <a:t> </a:t>
            </a:r>
            <a:r>
              <a:rPr lang="en-US" sz="1200" kern="1200" dirty="0">
                <a:solidFill>
                  <a:schemeClr val="tx1"/>
                </a:solidFill>
                <a:latin typeface="+mn-lt"/>
                <a:ea typeface="ＭＳ Ｐゴシック" charset="0"/>
                <a:cs typeface="Calibri"/>
                <a:sym typeface="Calibri Italic" charset="0"/>
              </a:rPr>
              <a:t> </a:t>
            </a:r>
            <a:r>
              <a:rPr lang="en-US" dirty="0">
                <a:latin typeface="+mn-lt"/>
                <a:ea typeface="ＭＳ Ｐゴシック" charset="0"/>
                <a:cs typeface="Calibri"/>
                <a:sym typeface="Calibri Bold" charset="0"/>
              </a:rPr>
              <a:t>1,</a:t>
            </a:r>
            <a:r>
              <a:rPr lang="en-US" sz="1200" kern="1200" dirty="0">
                <a:solidFill>
                  <a:schemeClr val="tx1"/>
                </a:solidFill>
                <a:latin typeface="+mn-lt"/>
                <a:ea typeface="ＭＳ Ｐゴシック" charset="0"/>
                <a:cs typeface="Calibri"/>
                <a:sym typeface="Calibri" charset="0"/>
              </a:rPr>
              <a:t> 131</a:t>
            </a:r>
            <a:r>
              <a:rPr lang="en-US" sz="1200" kern="1200" dirty="0">
                <a:solidFill>
                  <a:schemeClr val="tx1"/>
                </a:solidFill>
                <a:latin typeface="+mn-lt"/>
                <a:ea typeface="ＭＳ Ｐゴシック" charset="0"/>
                <a:cs typeface="Calibri"/>
                <a:sym typeface="Calibri Bold" charset="0"/>
              </a:rPr>
              <a:t> </a:t>
            </a:r>
          </a:p>
          <a:p>
            <a:r>
              <a:rPr lang="en-US" sz="1200" kern="1200" baseline="32000" dirty="0">
                <a:solidFill>
                  <a:schemeClr val="tx1"/>
                </a:solidFill>
                <a:latin typeface="+mn-lt"/>
                <a:ea typeface="ＭＳ Ｐゴシック" charset="0"/>
                <a:cs typeface="Calibri"/>
                <a:sym typeface="Calibri" charset="0"/>
              </a:rPr>
              <a:t>2</a:t>
            </a:r>
            <a:r>
              <a:rPr lang="en-US" sz="1200" kern="1200" dirty="0">
                <a:solidFill>
                  <a:schemeClr val="tx1"/>
                </a:solidFill>
                <a:latin typeface="+mn-lt"/>
                <a:ea typeface="ＭＳ Ｐゴシック" charset="0"/>
                <a:cs typeface="Calibri"/>
                <a:sym typeface="Calibri" charset="0"/>
              </a:rPr>
              <a:t> </a:t>
            </a:r>
            <a:r>
              <a:rPr lang="en-US" sz="1200" kern="1200" dirty="0">
                <a:solidFill>
                  <a:schemeClr val="tx1"/>
                </a:solidFill>
                <a:latin typeface="+mn-lt"/>
                <a:ea typeface="ＭＳ Ｐゴシック" charset="0"/>
                <a:cs typeface="Calibri"/>
                <a:sym typeface="Calibri" charset="0"/>
                <a:hlinkClick r:id="rId3"/>
              </a:rPr>
              <a:t>Grice EA et al. 2008. </a:t>
            </a:r>
            <a:r>
              <a:rPr lang="en-US" sz="1200" i="1" kern="1200" dirty="0">
                <a:solidFill>
                  <a:schemeClr val="tx1"/>
                </a:solidFill>
                <a:latin typeface="+mn-lt"/>
                <a:ea typeface="ＭＳ Ｐゴシック" charset="0"/>
                <a:cs typeface="Calibri"/>
                <a:sym typeface="Calibri Italic" charset="0"/>
                <a:hlinkClick r:id="rId3"/>
              </a:rPr>
              <a:t>Genome Res. </a:t>
            </a:r>
            <a:r>
              <a:rPr lang="en-US" sz="1200" kern="1200" dirty="0">
                <a:solidFill>
                  <a:schemeClr val="tx1"/>
                </a:solidFill>
                <a:latin typeface="+mn-lt"/>
                <a:ea typeface="ＭＳ Ｐゴシック" charset="0"/>
                <a:cs typeface="Calibri"/>
                <a:sym typeface="Calibri Bold" charset="0"/>
                <a:hlinkClick r:id="rId3"/>
              </a:rPr>
              <a:t>18, </a:t>
            </a:r>
            <a:r>
              <a:rPr lang="en-US" sz="1200" kern="1200" dirty="0">
                <a:solidFill>
                  <a:schemeClr val="tx1"/>
                </a:solidFill>
                <a:latin typeface="+mn-lt"/>
                <a:ea typeface="ＭＳ Ｐゴシック" charset="0"/>
                <a:cs typeface="Calibri"/>
                <a:sym typeface="Calibri" charset="0"/>
                <a:hlinkClick r:id="rId3"/>
              </a:rPr>
              <a:t>1043</a:t>
            </a:r>
            <a:endParaRPr lang="en-US" sz="1200" kern="1200" dirty="0">
              <a:solidFill>
                <a:schemeClr val="tx1"/>
              </a:solidFill>
              <a:latin typeface="+mn-lt"/>
              <a:ea typeface="ＭＳ Ｐゴシック" charset="0"/>
              <a:cs typeface="Calibri"/>
              <a:sym typeface="Calibri" charset="0"/>
            </a:endParaRPr>
          </a:p>
          <a:p>
            <a:r>
              <a:rPr lang="en-US" sz="1200" kern="1200" baseline="32000" dirty="0">
                <a:solidFill>
                  <a:schemeClr val="tx1"/>
                </a:solidFill>
                <a:latin typeface="+mn-lt"/>
                <a:ea typeface="ＭＳ Ｐゴシック" charset="0"/>
                <a:cs typeface="Calibri"/>
                <a:sym typeface="Calibri" charset="0"/>
              </a:rPr>
              <a:t>3 </a:t>
            </a:r>
            <a:r>
              <a:rPr lang="en-US" sz="1200" kern="1200" dirty="0">
                <a:solidFill>
                  <a:schemeClr val="tx1"/>
                </a:solidFill>
                <a:latin typeface="+mn-lt"/>
                <a:ea typeface="ＭＳ Ｐゴシック" charset="0"/>
                <a:cs typeface="Calibri"/>
                <a:sym typeface="Calibri" charset="0"/>
                <a:hlinkClick r:id="rId4"/>
              </a:rPr>
              <a:t>Staley JT et al. 1985. </a:t>
            </a:r>
            <a:r>
              <a:rPr lang="en-US" sz="1200" i="1" kern="1200" dirty="0">
                <a:solidFill>
                  <a:schemeClr val="tx1"/>
                </a:solidFill>
                <a:latin typeface="+mn-lt"/>
                <a:ea typeface="ＭＳ Ｐゴシック" charset="0"/>
                <a:cs typeface="Calibri"/>
                <a:sym typeface="Calibri Italic" charset="0"/>
                <a:hlinkClick r:id="rId4"/>
              </a:rPr>
              <a:t>Annu. Rev. Microb. </a:t>
            </a:r>
            <a:r>
              <a:rPr lang="en-US" sz="1200" kern="1200" dirty="0">
                <a:solidFill>
                  <a:schemeClr val="tx1"/>
                </a:solidFill>
                <a:latin typeface="+mn-lt"/>
                <a:ea typeface="ＭＳ Ｐゴシック" charset="0"/>
                <a:cs typeface="Calibri"/>
                <a:sym typeface="Calibri Bold" charset="0"/>
                <a:hlinkClick r:id="rId4"/>
              </a:rPr>
              <a:t>39</a:t>
            </a:r>
            <a:r>
              <a:rPr lang="en-US" dirty="0">
                <a:latin typeface="+mn-lt"/>
                <a:ea typeface="ＭＳ Ｐゴシック" charset="0"/>
                <a:cs typeface="Calibri"/>
                <a:sym typeface="Calibri Bold" charset="0"/>
                <a:hlinkClick r:id="rId4"/>
              </a:rPr>
              <a:t>,</a:t>
            </a:r>
            <a:r>
              <a:rPr lang="en-US" sz="1200" kern="1200" dirty="0">
                <a:solidFill>
                  <a:schemeClr val="tx1"/>
                </a:solidFill>
                <a:latin typeface="+mn-lt"/>
                <a:ea typeface="ＭＳ Ｐゴシック" charset="0"/>
                <a:cs typeface="Calibri"/>
                <a:sym typeface="Calibri Bold" charset="0"/>
                <a:hlinkClick r:id="rId4"/>
              </a:rPr>
              <a:t> </a:t>
            </a:r>
            <a:r>
              <a:rPr lang="en-US" sz="1200" kern="1200" dirty="0">
                <a:solidFill>
                  <a:schemeClr val="tx1"/>
                </a:solidFill>
                <a:latin typeface="+mn-lt"/>
                <a:ea typeface="ＭＳ Ｐゴシック" charset="0"/>
                <a:cs typeface="Calibri"/>
                <a:sym typeface="Calibri" charset="0"/>
                <a:hlinkClick r:id="rId4"/>
              </a:rPr>
              <a:t>321</a:t>
            </a:r>
            <a:endParaRPr lang="en-US" sz="1200" kern="1200" dirty="0">
              <a:solidFill>
                <a:schemeClr val="tx1"/>
              </a:solidFill>
              <a:latin typeface="+mn-lt"/>
              <a:ea typeface="ＭＳ Ｐゴシック" charset="0"/>
              <a:cs typeface="Calibri"/>
              <a:sym typeface="Calibri" charset="0"/>
            </a:endParaRPr>
          </a:p>
          <a:p>
            <a:r>
              <a:rPr lang="en-US" sz="1200" kern="1200" baseline="32000" dirty="0">
                <a:solidFill>
                  <a:schemeClr val="tx1"/>
                </a:solidFill>
                <a:latin typeface="+mn-lt"/>
                <a:ea typeface="ＭＳ Ｐゴシック" charset="0"/>
                <a:cs typeface="Calibri"/>
                <a:sym typeface="Calibri" charset="0"/>
              </a:rPr>
              <a:t>4 </a:t>
            </a:r>
            <a:r>
              <a:rPr lang="en-US" sz="1200" kern="1200" dirty="0">
                <a:solidFill>
                  <a:schemeClr val="tx1"/>
                </a:solidFill>
                <a:latin typeface="+mn-lt"/>
                <a:ea typeface="ＭＳ Ｐゴシック" charset="0"/>
                <a:cs typeface="Calibri"/>
                <a:sym typeface="Calibri" charset="0"/>
                <a:hlinkClick r:id="rId5"/>
              </a:rPr>
              <a:t>Relman DA 1998. </a:t>
            </a:r>
            <a:r>
              <a:rPr lang="en-US" sz="1200" i="1" kern="1200" dirty="0">
                <a:solidFill>
                  <a:schemeClr val="tx1"/>
                </a:solidFill>
                <a:latin typeface="+mn-lt"/>
                <a:ea typeface="ＭＳ Ｐゴシック" charset="0"/>
                <a:cs typeface="Calibri"/>
                <a:sym typeface="Calibri Italic" charset="0"/>
                <a:hlinkClick r:id="rId5"/>
              </a:rPr>
              <a:t>Emerg Infect.Dis</a:t>
            </a:r>
            <a:r>
              <a:rPr lang="en-US" sz="1200" kern="1200" dirty="0">
                <a:solidFill>
                  <a:schemeClr val="tx1"/>
                </a:solidFill>
                <a:latin typeface="+mn-lt"/>
                <a:ea typeface="ＭＳ Ｐゴシック" charset="0"/>
                <a:cs typeface="Calibri"/>
                <a:sym typeface="Calibri Italic" charset="0"/>
                <a:hlinkClick r:id="rId5"/>
              </a:rPr>
              <a:t>. </a:t>
            </a:r>
            <a:r>
              <a:rPr lang="en-US" sz="1200" kern="1200" dirty="0">
                <a:solidFill>
                  <a:schemeClr val="tx1"/>
                </a:solidFill>
                <a:latin typeface="+mn-lt"/>
                <a:ea typeface="ＭＳ Ｐゴシック" charset="0"/>
                <a:cs typeface="Calibri"/>
                <a:sym typeface="Calibri Bold" charset="0"/>
                <a:hlinkClick r:id="rId5"/>
              </a:rPr>
              <a:t>4, </a:t>
            </a:r>
            <a:r>
              <a:rPr lang="en-US" sz="1200" kern="1200" dirty="0">
                <a:solidFill>
                  <a:schemeClr val="tx1"/>
                </a:solidFill>
                <a:latin typeface="+mn-lt"/>
                <a:ea typeface="ＭＳ Ｐゴシック" charset="0"/>
                <a:cs typeface="Calibri"/>
                <a:sym typeface="Calibri" charset="0"/>
                <a:hlinkClick r:id="rId5"/>
              </a:rPr>
              <a:t>32</a:t>
            </a:r>
            <a:endParaRPr lang="en-US" sz="1200" kern="1200" dirty="0">
              <a:solidFill>
                <a:schemeClr val="tx1"/>
              </a:solidFill>
              <a:latin typeface="+mn-lt"/>
              <a:ea typeface="ＭＳ Ｐゴシック" charset="0"/>
              <a:cs typeface="Calibri"/>
              <a:sym typeface="Calibri" charset="0"/>
            </a:endParaRPr>
          </a:p>
          <a:p>
            <a:pPr marL="889000">
              <a:buFont typeface="Calibri" charset="0"/>
              <a:buChar char="•"/>
              <a:defRPr/>
            </a:pPr>
            <a:endParaRPr lang="en-US" sz="1200" baseline="32000" dirty="0">
              <a:latin typeface="Calibri"/>
              <a:cs typeface="Calibri"/>
              <a:sym typeface="Calibri" charset="0"/>
            </a:endParaRPr>
          </a:p>
          <a:p>
            <a:endParaRPr lang="en-US" dirty="0"/>
          </a:p>
        </p:txBody>
      </p:sp>
      <p:sp>
        <p:nvSpPr>
          <p:cNvPr id="4" name="Slide Number Placeholder 3"/>
          <p:cNvSpPr>
            <a:spLocks noGrp="1"/>
          </p:cNvSpPr>
          <p:nvPr>
            <p:ph type="sldNum" sz="quarter" idx="10"/>
          </p:nvPr>
        </p:nvSpPr>
        <p:spPr/>
        <p:txBody>
          <a:bodyPr/>
          <a:lstStyle/>
          <a:p>
            <a:fld id="{005EEDE0-1194-084C-A5D7-2E82880C1BE6}" type="slidenum">
              <a:rPr lang="en-US" smtClean="0"/>
              <a:t>8</a:t>
            </a:fld>
            <a:endParaRPr lang="en-US"/>
          </a:p>
        </p:txBody>
      </p:sp>
    </p:spTree>
    <p:extLst>
      <p:ext uri="{BB962C8B-B14F-4D97-AF65-F5344CB8AC3E}">
        <p14:creationId xmlns:p14="http://schemas.microsoft.com/office/powerpoint/2010/main" val="501574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a:t>
            </a:r>
            <a:r>
              <a:rPr lang="en-US" sz="1200" b="1" kern="1200" dirty="0" smtClean="0">
                <a:solidFill>
                  <a:schemeClr val="tx1"/>
                </a:solidFill>
                <a:effectLst/>
                <a:latin typeface="+mn-lt"/>
                <a:ea typeface="+mn-ea"/>
                <a:cs typeface="+mn-cs"/>
              </a:rPr>
              <a:t>9:  </a:t>
            </a:r>
            <a:r>
              <a:rPr lang="en-US" sz="1200" kern="1200" dirty="0" smtClean="0">
                <a:solidFill>
                  <a:schemeClr val="tx1"/>
                </a:solidFill>
                <a:effectLst/>
                <a:latin typeface="+mn-lt"/>
                <a:ea typeface="+mn-ea"/>
                <a:cs typeface="+mn-cs"/>
              </a:rPr>
              <a:t>So how do we identify aspects of this hidden diversity? Because of recent changes in technology, </a:t>
            </a:r>
            <a:r>
              <a:rPr lang="en-US" sz="1200" kern="1200" dirty="0" smtClean="0">
                <a:solidFill>
                  <a:schemeClr val="tx1"/>
                </a:solidFill>
                <a:effectLst/>
                <a:latin typeface="+mn-lt"/>
                <a:ea typeface="+mn-ea"/>
                <a:cs typeface="+mn-cs"/>
              </a:rPr>
              <a:t>there is a </a:t>
            </a:r>
            <a:r>
              <a:rPr lang="en-US" sz="1200" kern="1200" dirty="0" smtClean="0">
                <a:solidFill>
                  <a:schemeClr val="tx1"/>
                </a:solidFill>
                <a:effectLst/>
                <a:latin typeface="+mn-lt"/>
                <a:ea typeface="+mn-ea"/>
                <a:cs typeface="+mn-cs"/>
              </a:rPr>
              <a:t>newly emergent field </a:t>
            </a:r>
            <a:r>
              <a:rPr lang="en-US" sz="1200" kern="1200" dirty="0" smtClean="0">
                <a:solidFill>
                  <a:schemeClr val="tx1"/>
                </a:solidFill>
                <a:effectLst/>
                <a:latin typeface="+mn-lt"/>
                <a:ea typeface="+mn-ea"/>
                <a:cs typeface="+mn-cs"/>
              </a:rPr>
              <a:t>called </a:t>
            </a:r>
            <a:r>
              <a:rPr lang="en-US" sz="1200" b="1" kern="1200" dirty="0" err="1" smtClean="0">
                <a:solidFill>
                  <a:schemeClr val="tx1"/>
                </a:solidFill>
                <a:effectLst/>
                <a:latin typeface="+mn-lt"/>
                <a:ea typeface="+mn-ea"/>
                <a:cs typeface="+mn-cs"/>
              </a:rPr>
              <a:t>metagenomics</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One way that is used frequently is to amplify a portion of the 16S </a:t>
            </a:r>
            <a:r>
              <a:rPr lang="en-US" sz="1200" kern="1200" dirty="0" err="1" smtClean="0">
                <a:solidFill>
                  <a:schemeClr val="tx1"/>
                </a:solidFill>
                <a:effectLst/>
                <a:latin typeface="+mn-lt"/>
                <a:ea typeface="+mn-ea"/>
                <a:cs typeface="+mn-cs"/>
              </a:rPr>
              <a:t>rRNA</a:t>
            </a:r>
            <a:r>
              <a:rPr lang="en-US" sz="1200" kern="1200" dirty="0" smtClean="0">
                <a:solidFill>
                  <a:schemeClr val="tx1"/>
                </a:solidFill>
                <a:effectLst/>
                <a:latin typeface="+mn-lt"/>
                <a:ea typeface="+mn-ea"/>
                <a:cs typeface="+mn-cs"/>
              </a:rPr>
              <a:t> genes in an environmental sample and then sequence the individual pieces of DNA.  The type and number of sequences provides information about the types of bacteria and their abundance within an population. </a:t>
            </a:r>
          </a:p>
          <a:p>
            <a:endParaRPr lang="en-US" dirty="0"/>
          </a:p>
        </p:txBody>
      </p:sp>
      <p:sp>
        <p:nvSpPr>
          <p:cNvPr id="4" name="Slide Number Placeholder 3"/>
          <p:cNvSpPr>
            <a:spLocks noGrp="1"/>
          </p:cNvSpPr>
          <p:nvPr>
            <p:ph type="sldNum" sz="quarter" idx="10"/>
          </p:nvPr>
        </p:nvSpPr>
        <p:spPr/>
        <p:txBody>
          <a:bodyPr/>
          <a:lstStyle/>
          <a:p>
            <a:fld id="{005EEDE0-1194-084C-A5D7-2E82880C1BE6}" type="slidenum">
              <a:rPr lang="en-US" smtClean="0"/>
              <a:t>9</a:t>
            </a:fld>
            <a:endParaRPr lang="en-US"/>
          </a:p>
        </p:txBody>
      </p:sp>
    </p:spTree>
    <p:extLst>
      <p:ext uri="{BB962C8B-B14F-4D97-AF65-F5344CB8AC3E}">
        <p14:creationId xmlns:p14="http://schemas.microsoft.com/office/powerpoint/2010/main" val="4044350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0191"/>
            <a:ext cx="7772400" cy="720561"/>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5514740"/>
            <a:ext cx="6400800" cy="85907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4A7A21-1469-A449-8320-273C7BEAAB42}" type="datetimeFigureOut">
              <a:rPr lang="en-US" smtClean="0">
                <a:solidFill>
                  <a:prstClr val="black">
                    <a:tint val="75000"/>
                  </a:prstClr>
                </a:solidFill>
              </a:rPr>
              <a:pPr/>
              <a:t>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3BCEB0-E835-C749-B034-05937ADC50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363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A7A21-1469-A449-8320-273C7BEAAB42}" type="datetimeFigureOut">
              <a:rPr lang="en-US" smtClean="0">
                <a:solidFill>
                  <a:prstClr val="black">
                    <a:tint val="75000"/>
                  </a:prstClr>
                </a:solidFill>
              </a:rPr>
              <a:pPr/>
              <a:t>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3BCEB0-E835-C749-B034-05937ADC50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845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A7A21-1469-A449-8320-273C7BEAAB42}" type="datetimeFigureOut">
              <a:rPr lang="en-US" smtClean="0">
                <a:solidFill>
                  <a:prstClr val="black">
                    <a:tint val="75000"/>
                  </a:prstClr>
                </a:solidFill>
              </a:rPr>
              <a:pPr/>
              <a:t>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3BCEB0-E835-C749-B034-05937ADC50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84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A7A21-1469-A449-8320-273C7BEAAB42}" type="datetimeFigureOut">
              <a:rPr lang="en-US" smtClean="0">
                <a:solidFill>
                  <a:prstClr val="black">
                    <a:tint val="75000"/>
                  </a:prstClr>
                </a:solidFill>
              </a:rPr>
              <a:pPr/>
              <a:t>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3BCEB0-E835-C749-B034-05937ADC5043}" type="slidenum">
              <a:rPr lang="en-US" smtClean="0">
                <a:solidFill>
                  <a:prstClr val="black">
                    <a:tint val="75000"/>
                  </a:prstClr>
                </a:solidFill>
              </a:rPr>
              <a:pPr/>
              <a:t>‹#›</a:t>
            </a:fld>
            <a:endParaRPr lang="en-US">
              <a:solidFill>
                <a:prstClr val="black">
                  <a:tint val="75000"/>
                </a:prstClr>
              </a:solidFill>
            </a:endParaRPr>
          </a:p>
        </p:txBody>
      </p:sp>
      <p:pic>
        <p:nvPicPr>
          <p:cNvPr id="7" name="Picture 6" descr="gs-logo.png"/>
          <p:cNvPicPr>
            <a:picLocks noChangeAspect="1"/>
          </p:cNvPicPr>
          <p:nvPr userDrawn="1"/>
        </p:nvPicPr>
        <p:blipFill>
          <a:blip r:embed="rId2"/>
          <a:stretch>
            <a:fillRect/>
          </a:stretch>
        </p:blipFill>
        <p:spPr>
          <a:xfrm>
            <a:off x="6381140" y="5371772"/>
            <a:ext cx="2762859" cy="1486228"/>
          </a:xfrm>
          <a:prstGeom prst="rect">
            <a:avLst/>
          </a:prstGeom>
        </p:spPr>
      </p:pic>
    </p:spTree>
    <p:extLst>
      <p:ext uri="{BB962C8B-B14F-4D97-AF65-F5344CB8AC3E}">
        <p14:creationId xmlns:p14="http://schemas.microsoft.com/office/powerpoint/2010/main" val="4240984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853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4A7A21-1469-A449-8320-273C7BEAAB42}" type="datetimeFigureOut">
              <a:rPr lang="en-US" smtClean="0">
                <a:solidFill>
                  <a:prstClr val="black">
                    <a:tint val="75000"/>
                  </a:prstClr>
                </a:solidFill>
              </a:rPr>
              <a:pPr/>
              <a:t>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3BCEB0-E835-C749-B034-05937ADC5043}" type="slidenum">
              <a:rPr lang="en-US" smtClean="0">
                <a:solidFill>
                  <a:prstClr val="black">
                    <a:tint val="75000"/>
                  </a:prstClr>
                </a:solidFill>
              </a:rPr>
              <a:pPr/>
              <a:t>‹#›</a:t>
            </a:fld>
            <a:endParaRPr lang="en-US">
              <a:solidFill>
                <a:prstClr val="black">
                  <a:tint val="75000"/>
                </a:prstClr>
              </a:solidFill>
            </a:endParaRPr>
          </a:p>
        </p:txBody>
      </p:sp>
      <p:pic>
        <p:nvPicPr>
          <p:cNvPr id="9" name="Picture 8" descr="gs-logo.png"/>
          <p:cNvPicPr>
            <a:picLocks noChangeAspect="1"/>
          </p:cNvPicPr>
          <p:nvPr userDrawn="1"/>
        </p:nvPicPr>
        <p:blipFill>
          <a:blip r:embed="rId2"/>
          <a:stretch>
            <a:fillRect/>
          </a:stretch>
        </p:blipFill>
        <p:spPr>
          <a:xfrm>
            <a:off x="6381140" y="5371772"/>
            <a:ext cx="2762859" cy="1486228"/>
          </a:xfrm>
          <a:prstGeom prst="rect">
            <a:avLst/>
          </a:prstGeom>
        </p:spPr>
      </p:pic>
    </p:spTree>
    <p:extLst>
      <p:ext uri="{BB962C8B-B14F-4D97-AF65-F5344CB8AC3E}">
        <p14:creationId xmlns:p14="http://schemas.microsoft.com/office/powerpoint/2010/main" val="1147203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4A7A21-1469-A449-8320-273C7BEAAB42}" type="datetimeFigureOut">
              <a:rPr lang="en-US" smtClean="0">
                <a:solidFill>
                  <a:prstClr val="black">
                    <a:tint val="75000"/>
                  </a:prstClr>
                </a:solidFill>
              </a:rPr>
              <a:pPr/>
              <a:t>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3BCEB0-E835-C749-B034-05937ADC5043}" type="slidenum">
              <a:rPr lang="en-US" smtClean="0">
                <a:solidFill>
                  <a:prstClr val="black">
                    <a:tint val="75000"/>
                  </a:prstClr>
                </a:solidFill>
              </a:rPr>
              <a:pPr/>
              <a:t>‹#›</a:t>
            </a:fld>
            <a:endParaRPr lang="en-US">
              <a:solidFill>
                <a:prstClr val="black">
                  <a:tint val="75000"/>
                </a:prstClr>
              </a:solidFill>
            </a:endParaRPr>
          </a:p>
        </p:txBody>
      </p:sp>
      <p:pic>
        <p:nvPicPr>
          <p:cNvPr id="11" name="Picture 10" descr="gs-logo.png"/>
          <p:cNvPicPr>
            <a:picLocks noChangeAspect="1"/>
          </p:cNvPicPr>
          <p:nvPr userDrawn="1"/>
        </p:nvPicPr>
        <p:blipFill>
          <a:blip r:embed="rId2"/>
          <a:stretch>
            <a:fillRect/>
          </a:stretch>
        </p:blipFill>
        <p:spPr>
          <a:xfrm>
            <a:off x="6381140" y="5371772"/>
            <a:ext cx="2762859" cy="1486228"/>
          </a:xfrm>
          <a:prstGeom prst="rect">
            <a:avLst/>
          </a:prstGeom>
        </p:spPr>
      </p:pic>
    </p:spTree>
    <p:extLst>
      <p:ext uri="{BB962C8B-B14F-4D97-AF65-F5344CB8AC3E}">
        <p14:creationId xmlns:p14="http://schemas.microsoft.com/office/powerpoint/2010/main" val="62165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4A7A21-1469-A449-8320-273C7BEAAB42}" type="datetimeFigureOut">
              <a:rPr lang="en-US" smtClean="0">
                <a:solidFill>
                  <a:prstClr val="black">
                    <a:tint val="75000"/>
                  </a:prstClr>
                </a:solidFill>
              </a:rPr>
              <a:pPr/>
              <a:t>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3BCEB0-E835-C749-B034-05937ADC5043}" type="slidenum">
              <a:rPr lang="en-US" smtClean="0">
                <a:solidFill>
                  <a:prstClr val="black">
                    <a:tint val="75000"/>
                  </a:prstClr>
                </a:solidFill>
              </a:rPr>
              <a:pPr/>
              <a:t>‹#›</a:t>
            </a:fld>
            <a:endParaRPr lang="en-US">
              <a:solidFill>
                <a:prstClr val="black">
                  <a:tint val="75000"/>
                </a:prstClr>
              </a:solidFill>
            </a:endParaRPr>
          </a:p>
        </p:txBody>
      </p:sp>
      <p:pic>
        <p:nvPicPr>
          <p:cNvPr id="7" name="Picture 6" descr="gs-logo.png"/>
          <p:cNvPicPr>
            <a:picLocks noChangeAspect="1"/>
          </p:cNvPicPr>
          <p:nvPr userDrawn="1"/>
        </p:nvPicPr>
        <p:blipFill>
          <a:blip r:embed="rId2"/>
          <a:stretch>
            <a:fillRect/>
          </a:stretch>
        </p:blipFill>
        <p:spPr>
          <a:xfrm>
            <a:off x="6381140" y="5371772"/>
            <a:ext cx="2762859" cy="1486228"/>
          </a:xfrm>
          <a:prstGeom prst="rect">
            <a:avLst/>
          </a:prstGeom>
        </p:spPr>
      </p:pic>
    </p:spTree>
    <p:extLst>
      <p:ext uri="{BB962C8B-B14F-4D97-AF65-F5344CB8AC3E}">
        <p14:creationId xmlns:p14="http://schemas.microsoft.com/office/powerpoint/2010/main" val="370245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A7A21-1469-A449-8320-273C7BEAAB42}" type="datetimeFigureOut">
              <a:rPr lang="en-US" smtClean="0">
                <a:solidFill>
                  <a:prstClr val="black">
                    <a:tint val="75000"/>
                  </a:prstClr>
                </a:solidFill>
              </a:rPr>
              <a:pPr/>
              <a:t>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3BCEB0-E835-C749-B034-05937ADC5043}" type="slidenum">
              <a:rPr lang="en-US" smtClean="0">
                <a:solidFill>
                  <a:prstClr val="black">
                    <a:tint val="75000"/>
                  </a:prstClr>
                </a:solidFill>
              </a:rPr>
              <a:pPr/>
              <a:t>‹#›</a:t>
            </a:fld>
            <a:endParaRPr lang="en-US">
              <a:solidFill>
                <a:prstClr val="black">
                  <a:tint val="75000"/>
                </a:prstClr>
              </a:solidFill>
            </a:endParaRPr>
          </a:p>
        </p:txBody>
      </p:sp>
      <p:pic>
        <p:nvPicPr>
          <p:cNvPr id="6" name="Picture 5" descr="gs-logo.png"/>
          <p:cNvPicPr>
            <a:picLocks noChangeAspect="1"/>
          </p:cNvPicPr>
          <p:nvPr userDrawn="1"/>
        </p:nvPicPr>
        <p:blipFill>
          <a:blip r:embed="rId2"/>
          <a:stretch>
            <a:fillRect/>
          </a:stretch>
        </p:blipFill>
        <p:spPr>
          <a:xfrm>
            <a:off x="6381140" y="5371772"/>
            <a:ext cx="2762859" cy="1486228"/>
          </a:xfrm>
          <a:prstGeom prst="rect">
            <a:avLst/>
          </a:prstGeom>
        </p:spPr>
      </p:pic>
    </p:spTree>
    <p:extLst>
      <p:ext uri="{BB962C8B-B14F-4D97-AF65-F5344CB8AC3E}">
        <p14:creationId xmlns:p14="http://schemas.microsoft.com/office/powerpoint/2010/main" val="2736099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4A7A21-1469-A449-8320-273C7BEAAB42}" type="datetimeFigureOut">
              <a:rPr lang="en-US" smtClean="0">
                <a:solidFill>
                  <a:prstClr val="black">
                    <a:tint val="75000"/>
                  </a:prstClr>
                </a:solidFill>
              </a:rPr>
              <a:pPr/>
              <a:t>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3BCEB0-E835-C749-B034-05937ADC50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648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4A7A21-1469-A449-8320-273C7BEAAB42}" type="datetimeFigureOut">
              <a:rPr lang="en-US" smtClean="0">
                <a:solidFill>
                  <a:prstClr val="black">
                    <a:tint val="75000"/>
                  </a:prstClr>
                </a:solidFill>
              </a:rPr>
              <a:pPr/>
              <a:t>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3BCEB0-E835-C749-B034-05937ADC50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0075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4118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a:defRPr>
            </a:lvl1pPr>
          </a:lstStyle>
          <a:p>
            <a:fld id="{514A7A21-1469-A449-8320-273C7BEAAB42}" type="datetimeFigureOut">
              <a:rPr lang="en-US" smtClean="0">
                <a:solidFill>
                  <a:prstClr val="black">
                    <a:tint val="75000"/>
                  </a:prstClr>
                </a:solidFill>
              </a:rPr>
              <a:pPr/>
              <a:t>9/20/18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a:defRPr>
            </a:lvl1pPr>
          </a:lstStyle>
          <a:p>
            <a:fld id="{5F3BCEB0-E835-C749-B034-05937ADC504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3430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rgbClr val="31A7A5"/>
          </a:solidFill>
          <a:latin typeface="Calibr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jpe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ncbi.nlm.nih.gov" TargetMode="External"/><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ncbi.nlm.nih.gov" TargetMode="External"/><Relationship Id="rId5" Type="http://schemas.openxmlformats.org/officeDocument/2006/relationships/hyperlink" Target="http://www.ncbi.nlm.nih.gov/" TargetMode="External"/><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ncbi.nlm.nih.gov" TargetMode="External"/><Relationship Id="rId5" Type="http://schemas.openxmlformats.org/officeDocument/2006/relationships/hyperlink" Target="http://www.ebi.ac.uk" TargetMode="External"/><Relationship Id="rId6" Type="http://schemas.openxmlformats.org/officeDocument/2006/relationships/hyperlink" Target="https://www.ddbj.nig.ac.jp" TargetMode="External"/><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pir.georgetown.edu/" TargetMode="External"/><Relationship Id="rId5" Type="http://schemas.openxmlformats.org/officeDocument/2006/relationships/hyperlink" Target="http://www.ncbi.nlm.nih.gov/pmc/articles/PMC3245120/" TargetMode="External"/><Relationship Id="rId6" Type="http://schemas.openxmlformats.org/officeDocument/2006/relationships/image" Target="../media/image15.tif"/><Relationship Id="rId7" Type="http://schemas.openxmlformats.org/officeDocument/2006/relationships/hyperlink" Target="http://www.uniprot.org/"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hyperlink" Target="https://img.jgi.doe.gov/cgi-bin/edu/main.cgi"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img.jgi.doe.gov/cgi-bin/w/main.cgi" TargetMode="External"/><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mpdacc.org/hmp" TargetMode="External"/><Relationship Id="rId4" Type="http://schemas.openxmlformats.org/officeDocument/2006/relationships/hyperlink" Target="hmpdacc.org/ihmp"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earthmicrobiome.org" TargetMode="External"/><Relationship Id="rId4" Type="http://schemas.openxmlformats.org/officeDocument/2006/relationships/hyperlink" Target="americangut.org" TargetMode="External"/><Relationship Id="rId5" Type="http://schemas.openxmlformats.org/officeDocument/2006/relationships/hyperlink" Target="http://www.homd.org"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Biological Databases</a:t>
            </a:r>
          </a:p>
        </p:txBody>
      </p:sp>
    </p:spTree>
    <p:extLst>
      <p:ext uri="{BB962C8B-B14F-4D97-AF65-F5344CB8AC3E}">
        <p14:creationId xmlns:p14="http://schemas.microsoft.com/office/powerpoint/2010/main" val="370885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262" y="5371207"/>
            <a:ext cx="2762622" cy="14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5058" name="Rectangle 3"/>
          <p:cNvSpPr>
            <a:spLocks/>
          </p:cNvSpPr>
          <p:nvPr/>
        </p:nvSpPr>
        <p:spPr bwMode="auto">
          <a:xfrm>
            <a:off x="285750" y="776883"/>
            <a:ext cx="3714750" cy="181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marL="366104" indent="-366104">
              <a:buSzPct val="125000"/>
              <a:buFont typeface="Calibri" charset="0"/>
              <a:buChar char="•"/>
            </a:pPr>
            <a:r>
              <a:rPr lang="en-US" sz="2200" dirty="0">
                <a:latin typeface="Calibri"/>
                <a:ea typeface="ＭＳ Ｐゴシック" charset="0"/>
                <a:cs typeface="Calibri"/>
                <a:sym typeface="Calibri" charset="0"/>
              </a:rPr>
              <a:t>Databases are data repositories that include all or most of the sequence data of one or more organisms</a:t>
            </a:r>
          </a:p>
        </p:txBody>
      </p:sp>
      <p:sp>
        <p:nvSpPr>
          <p:cNvPr id="45059" name="Rectangle 4"/>
          <p:cNvSpPr>
            <a:spLocks/>
          </p:cNvSpPr>
          <p:nvPr/>
        </p:nvSpPr>
        <p:spPr bwMode="auto">
          <a:xfrm>
            <a:off x="1991513" y="104924"/>
            <a:ext cx="5050936" cy="56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algn="ctr"/>
            <a:r>
              <a:rPr lang="en-US" sz="3600" b="1" dirty="0">
                <a:solidFill>
                  <a:srgbClr val="008080"/>
                </a:solidFill>
                <a:latin typeface="Calibri"/>
                <a:ea typeface="ＭＳ Ｐゴシック" charset="0"/>
                <a:cs typeface="Calibri"/>
                <a:sym typeface="Calibri Bold" charset="0"/>
              </a:rPr>
              <a:t>Biological Databases</a:t>
            </a:r>
            <a:endParaRPr lang="en-US" sz="3000" b="1" baseline="30000" dirty="0">
              <a:solidFill>
                <a:srgbClr val="008080"/>
              </a:solidFill>
              <a:latin typeface="Calibri"/>
              <a:ea typeface="ＭＳ Ｐゴシック" charset="0"/>
              <a:cs typeface="Calibri"/>
              <a:sym typeface="Calibri Bold" charset="0"/>
            </a:endParaRPr>
          </a:p>
        </p:txBody>
      </p:sp>
      <p:sp>
        <p:nvSpPr>
          <p:cNvPr id="45060" name="Rectangle 5"/>
          <p:cNvSpPr>
            <a:spLocks/>
          </p:cNvSpPr>
          <p:nvPr/>
        </p:nvSpPr>
        <p:spPr bwMode="auto">
          <a:xfrm>
            <a:off x="1036478" y="5799832"/>
            <a:ext cx="5392897"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r>
              <a:rPr lang="en-US" dirty="0" err="1">
                <a:latin typeface="Calibri" charset="0"/>
                <a:ea typeface="ＭＳ Ｐゴシック" charset="0"/>
                <a:cs typeface="ＭＳ Ｐゴシック" charset="0"/>
                <a:sym typeface="Calibri" charset="0"/>
              </a:rPr>
              <a:t>Schattner</a:t>
            </a:r>
            <a:r>
              <a:rPr lang="en-US" dirty="0">
                <a:latin typeface="Calibri" charset="0"/>
                <a:ea typeface="ＭＳ Ｐゴシック" charset="0"/>
                <a:cs typeface="ＭＳ Ｐゴシック" charset="0"/>
                <a:sym typeface="Calibri" charset="0"/>
              </a:rPr>
              <a:t>  P. (2008). </a:t>
            </a:r>
            <a:r>
              <a:rPr lang="en-US" dirty="0">
                <a:latin typeface="Calibri Italic" charset="0"/>
                <a:ea typeface="ＭＳ Ｐゴシック" charset="0"/>
                <a:cs typeface="ＭＳ Ｐゴシック" charset="0"/>
                <a:sym typeface="Calibri Italic" charset="0"/>
              </a:rPr>
              <a:t>Genome Browsers and databases</a:t>
            </a:r>
            <a:r>
              <a:rPr lang="en-US" dirty="0">
                <a:latin typeface="Calibri" charset="0"/>
                <a:ea typeface="ＭＳ Ｐゴシック" charset="0"/>
                <a:cs typeface="ＭＳ Ｐゴシック" charset="0"/>
                <a:sym typeface="Calibri" charset="0"/>
              </a:rPr>
              <a:t> (Cambridge Univ. Press, NY), </a:t>
            </a:r>
            <a:r>
              <a:rPr lang="en-US" dirty="0" err="1">
                <a:latin typeface="Calibri" charset="0"/>
                <a:ea typeface="ＭＳ Ｐゴシック" charset="0"/>
                <a:cs typeface="ＭＳ Ｐゴシック" charset="0"/>
                <a:sym typeface="Calibri" charset="0"/>
              </a:rPr>
              <a:t>pp</a:t>
            </a:r>
            <a:r>
              <a:rPr lang="en-US" dirty="0">
                <a:latin typeface="Calibri" charset="0"/>
                <a:ea typeface="ＭＳ Ｐゴシック" charset="0"/>
                <a:cs typeface="ＭＳ Ｐゴシック" charset="0"/>
                <a:sym typeface="Calibri" charset="0"/>
              </a:rPr>
              <a:t> 1-21</a:t>
            </a:r>
          </a:p>
        </p:txBody>
      </p:sp>
      <p:sp>
        <p:nvSpPr>
          <p:cNvPr id="45061" name="Rectangle 6"/>
          <p:cNvSpPr>
            <a:spLocks/>
          </p:cNvSpPr>
          <p:nvPr/>
        </p:nvSpPr>
        <p:spPr bwMode="auto">
          <a:xfrm>
            <a:off x="285750" y="2500313"/>
            <a:ext cx="3714750" cy="216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marL="366104" indent="-366104">
              <a:buSzPct val="125000"/>
              <a:buFont typeface="Calibri" charset="0"/>
              <a:buChar char="•"/>
            </a:pPr>
            <a:r>
              <a:rPr lang="en-US" sz="2200" dirty="0">
                <a:latin typeface="Calibri"/>
                <a:ea typeface="ＭＳ Ｐゴシック" charset="0"/>
                <a:cs typeface="Calibri"/>
                <a:sym typeface="Calibri" charset="0"/>
              </a:rPr>
              <a:t>Databases also contain informational data that describes features of the sequence or additional biological properties of the organism (annotations)</a:t>
            </a:r>
          </a:p>
        </p:txBody>
      </p:sp>
      <p:sp>
        <p:nvSpPr>
          <p:cNvPr id="45062" name="Rectangle 7"/>
          <p:cNvSpPr>
            <a:spLocks/>
          </p:cNvSpPr>
          <p:nvPr/>
        </p:nvSpPr>
        <p:spPr bwMode="auto">
          <a:xfrm>
            <a:off x="223242" y="4634508"/>
            <a:ext cx="4027289" cy="111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marL="366104" indent="-366104">
              <a:buSzPct val="125000"/>
              <a:buFont typeface="Calibri" charset="0"/>
              <a:buChar char="•"/>
            </a:pPr>
            <a:r>
              <a:rPr lang="en-US" sz="2200" dirty="0">
                <a:latin typeface="Calibri"/>
                <a:ea typeface="ＭＳ Ｐゴシック" charset="0"/>
                <a:cs typeface="Calibri"/>
                <a:sym typeface="Calibri" charset="0"/>
              </a:rPr>
              <a:t>Databases include a web-based </a:t>
            </a:r>
            <a:r>
              <a:rPr lang="en-US" sz="2200" dirty="0">
                <a:latin typeface="Calibri"/>
                <a:ea typeface="ＭＳ Ｐゴシック" charset="0"/>
                <a:cs typeface="Calibri"/>
                <a:sym typeface="Calibri Bold" charset="0"/>
              </a:rPr>
              <a:t>visual interface - </a:t>
            </a:r>
            <a:r>
              <a:rPr lang="ja-JP" altLang="en-US" sz="2200" dirty="0">
                <a:latin typeface="Calibri"/>
                <a:ea typeface="ＭＳ Ｐゴシック" charset="0"/>
                <a:cs typeface="Calibri"/>
                <a:sym typeface="Calibri Bold" charset="0"/>
              </a:rPr>
              <a:t>“</a:t>
            </a:r>
            <a:r>
              <a:rPr lang="en-US" altLang="ja-JP" sz="2200" dirty="0">
                <a:latin typeface="Calibri"/>
                <a:cs typeface="Calibri"/>
                <a:sym typeface="Calibri Bold" charset="0"/>
              </a:rPr>
              <a:t>genome browser</a:t>
            </a:r>
            <a:r>
              <a:rPr lang="ja-JP" altLang="en-US" sz="2200" dirty="0">
                <a:latin typeface="Calibri"/>
                <a:ea typeface="ＭＳ Ｐゴシック" charset="0"/>
                <a:cs typeface="Calibri"/>
                <a:sym typeface="Calibri Bold" charset="0"/>
              </a:rPr>
              <a:t>”</a:t>
            </a:r>
            <a:endParaRPr lang="en-US" sz="2200" dirty="0">
              <a:latin typeface="Calibri"/>
              <a:ea typeface="ＭＳ Ｐゴシック" charset="0"/>
              <a:cs typeface="Calibri"/>
              <a:sym typeface="Calibri Bold" charset="0"/>
            </a:endParaRPr>
          </a:p>
        </p:txBody>
      </p:sp>
      <p:pic>
        <p:nvPicPr>
          <p:cNvPr id="4506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0531" y="3536156"/>
            <a:ext cx="4345410" cy="170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50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1265" y="910828"/>
            <a:ext cx="378618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538508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61" grpId="0"/>
      <p:bldP spid="450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262" y="5371207"/>
            <a:ext cx="2762622" cy="14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6082" name="Rectangle 3"/>
          <p:cNvSpPr>
            <a:spLocks/>
          </p:cNvSpPr>
          <p:nvPr/>
        </p:nvSpPr>
        <p:spPr bwMode="auto">
          <a:xfrm>
            <a:off x="285750" y="776883"/>
            <a:ext cx="3714750" cy="181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marL="366104" indent="-366104">
              <a:buSzPct val="125000"/>
              <a:buFont typeface="Calibri" charset="0"/>
              <a:buChar char="•"/>
            </a:pPr>
            <a:r>
              <a:rPr lang="en-US" sz="2200" dirty="0" err="1">
                <a:latin typeface="Calibri"/>
                <a:ea typeface="ＭＳ Ｐゴシック" charset="0"/>
                <a:cs typeface="Calibri"/>
                <a:sym typeface="Calibri" charset="0"/>
              </a:rPr>
              <a:t>GenBank</a:t>
            </a:r>
            <a:r>
              <a:rPr lang="en-US" sz="2200" dirty="0">
                <a:latin typeface="Calibri"/>
                <a:ea typeface="ＭＳ Ｐゴシック" charset="0"/>
                <a:cs typeface="Calibri"/>
                <a:sym typeface="Calibri" charset="0"/>
              </a:rPr>
              <a:t>: part of NCBI</a:t>
            </a:r>
          </a:p>
          <a:p>
            <a:pPr marL="366104" indent="-366104"/>
            <a:r>
              <a:rPr lang="en-US" sz="2200" dirty="0">
                <a:latin typeface="Calibri"/>
                <a:ea typeface="ＭＳ Ｐゴシック" charset="0"/>
                <a:cs typeface="Calibri"/>
                <a:sym typeface="Calibri" charset="0"/>
              </a:rPr>
              <a:t>-National Center for   Biotechnology information</a:t>
            </a:r>
          </a:p>
          <a:p>
            <a:pPr marL="366104" indent="-366104"/>
            <a:r>
              <a:rPr lang="en-US" sz="2200" u="sng" dirty="0">
                <a:latin typeface="Calibri"/>
                <a:ea typeface="ＭＳ Ｐゴシック" charset="0"/>
                <a:cs typeface="Calibri"/>
                <a:sym typeface="Calibri" charset="0"/>
                <a:hlinkClick r:id="rId4"/>
              </a:rPr>
              <a:t>www.ncbi.nlm.nih.gov</a:t>
            </a:r>
            <a:endParaRPr lang="en-US" sz="2200" dirty="0">
              <a:latin typeface="Calibri"/>
              <a:ea typeface="ＭＳ Ｐゴシック" charset="0"/>
              <a:cs typeface="Calibri"/>
              <a:sym typeface="Calibri" charset="0"/>
            </a:endParaRPr>
          </a:p>
          <a:p>
            <a:pPr marL="366104" indent="-366104"/>
            <a:endParaRPr lang="en-US" sz="2200" dirty="0">
              <a:latin typeface="Calibri"/>
              <a:ea typeface="ＭＳ Ｐゴシック" charset="0"/>
              <a:cs typeface="Calibri"/>
              <a:sym typeface="Calibri" charset="0"/>
            </a:endParaRPr>
          </a:p>
        </p:txBody>
      </p:sp>
      <p:pic>
        <p:nvPicPr>
          <p:cNvPr id="4608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2121" y="1225600"/>
            <a:ext cx="4884539" cy="275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6084" name="Rectangle 5"/>
          <p:cNvSpPr>
            <a:spLocks/>
          </p:cNvSpPr>
          <p:nvPr/>
        </p:nvSpPr>
        <p:spPr bwMode="auto">
          <a:xfrm>
            <a:off x="276821" y="95994"/>
            <a:ext cx="8590359" cy="56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algn="ctr"/>
            <a:r>
              <a:rPr lang="en-US" sz="3600" b="1" dirty="0">
                <a:solidFill>
                  <a:srgbClr val="008080"/>
                </a:solidFill>
                <a:latin typeface="Calibri"/>
                <a:ea typeface="ＭＳ Ｐゴシック" charset="0"/>
                <a:cs typeface="Calibri"/>
                <a:sym typeface="Calibri Bold" charset="0"/>
              </a:rPr>
              <a:t>Nucleotide Sequence Repositories</a:t>
            </a:r>
          </a:p>
        </p:txBody>
      </p:sp>
    </p:spTree>
    <p:extLst>
      <p:ext uri="{BB962C8B-B14F-4D97-AF65-F5344CB8AC3E}">
        <p14:creationId xmlns:p14="http://schemas.microsoft.com/office/powerpoint/2010/main" val="3825138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262" y="5371207"/>
            <a:ext cx="2762622" cy="14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7106" name="Rectangle 3"/>
          <p:cNvSpPr>
            <a:spLocks/>
          </p:cNvSpPr>
          <p:nvPr/>
        </p:nvSpPr>
        <p:spPr bwMode="auto">
          <a:xfrm>
            <a:off x="285750" y="776883"/>
            <a:ext cx="3714750" cy="181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marL="366104" indent="-366104">
              <a:buSzPct val="125000"/>
              <a:buFont typeface="Calibri" charset="0"/>
              <a:buChar char="•"/>
            </a:pPr>
            <a:r>
              <a:rPr lang="en-US" sz="2200" dirty="0" err="1">
                <a:latin typeface="Calibri"/>
                <a:ea typeface="ＭＳ Ｐゴシック" charset="0"/>
                <a:cs typeface="Calibri"/>
                <a:sym typeface="Calibri" charset="0"/>
              </a:rPr>
              <a:t>GenBank</a:t>
            </a:r>
            <a:r>
              <a:rPr lang="en-US" sz="2200" dirty="0">
                <a:latin typeface="Calibri"/>
                <a:ea typeface="ＭＳ Ｐゴシック" charset="0"/>
                <a:cs typeface="Calibri"/>
                <a:sym typeface="Calibri" charset="0"/>
              </a:rPr>
              <a:t>: part of NCBI</a:t>
            </a:r>
          </a:p>
          <a:p>
            <a:pPr marL="366104" indent="-366104"/>
            <a:r>
              <a:rPr lang="en-US" sz="2200" dirty="0">
                <a:latin typeface="Calibri"/>
                <a:ea typeface="ＭＳ Ｐゴシック" charset="0"/>
                <a:cs typeface="Calibri"/>
                <a:sym typeface="Calibri" charset="0"/>
              </a:rPr>
              <a:t>-National Center for   Biotechnology information</a:t>
            </a:r>
          </a:p>
          <a:p>
            <a:pPr marL="366104" indent="-366104"/>
            <a:r>
              <a:rPr lang="en-US" sz="2200" u="sng" dirty="0">
                <a:latin typeface="Calibri"/>
                <a:ea typeface="ＭＳ Ｐゴシック" charset="0"/>
                <a:cs typeface="Calibri"/>
                <a:sym typeface="Calibri" charset="0"/>
                <a:hlinkClick r:id="rId4"/>
              </a:rPr>
              <a:t>www.ncbi.nlm.nih.gov</a:t>
            </a:r>
            <a:endParaRPr lang="en-US" sz="2200" dirty="0">
              <a:latin typeface="Calibri"/>
              <a:ea typeface="ＭＳ Ｐゴシック" charset="0"/>
              <a:cs typeface="Calibri"/>
              <a:sym typeface="Calibri" charset="0"/>
            </a:endParaRPr>
          </a:p>
          <a:p>
            <a:pPr marL="366104" indent="-366104"/>
            <a:endParaRPr lang="en-US" sz="2200" dirty="0">
              <a:latin typeface="Calibri"/>
              <a:ea typeface="ＭＳ Ｐゴシック" charset="0"/>
              <a:cs typeface="Calibri"/>
              <a:sym typeface="Calibri" charset="0"/>
            </a:endParaRPr>
          </a:p>
        </p:txBody>
      </p:sp>
      <p:sp>
        <p:nvSpPr>
          <p:cNvPr id="47107" name="Rectangle 4"/>
          <p:cNvSpPr>
            <a:spLocks/>
          </p:cNvSpPr>
          <p:nvPr/>
        </p:nvSpPr>
        <p:spPr bwMode="auto">
          <a:xfrm>
            <a:off x="178594" y="2303860"/>
            <a:ext cx="3714750" cy="216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marL="366104" indent="-366104">
              <a:buSzPct val="125000"/>
              <a:buFont typeface="Calibri" charset="0"/>
              <a:buChar char="•"/>
            </a:pPr>
            <a:r>
              <a:rPr lang="en-US" sz="2200" dirty="0">
                <a:latin typeface="Calibri"/>
                <a:ea typeface="ＭＳ Ｐゴシック" charset="0"/>
                <a:cs typeface="Calibri"/>
                <a:sym typeface="Calibri" charset="0"/>
              </a:rPr>
              <a:t>EMBL-EBI</a:t>
            </a:r>
          </a:p>
          <a:p>
            <a:pPr marL="366104" indent="-366104"/>
            <a:r>
              <a:rPr lang="en-US" sz="2200" dirty="0">
                <a:latin typeface="Calibri"/>
                <a:ea typeface="ＭＳ Ｐゴシック" charset="0"/>
                <a:cs typeface="Calibri"/>
                <a:sym typeface="Calibri" charset="0"/>
              </a:rPr>
              <a:t>-European Bioinformatics   Institute     </a:t>
            </a:r>
          </a:p>
          <a:p>
            <a:pPr marL="366104" indent="-366104"/>
            <a:r>
              <a:rPr lang="en-US" sz="2200" u="sng" dirty="0">
                <a:latin typeface="Calibri"/>
                <a:ea typeface="ＭＳ Ｐゴシック" charset="0"/>
                <a:cs typeface="Calibri"/>
                <a:sym typeface="Calibri" charset="0"/>
                <a:hlinkClick r:id="rId5"/>
              </a:rPr>
              <a:t>www.ebi.ac.uk</a:t>
            </a:r>
            <a:endParaRPr lang="en-US" sz="2200" u="sng" dirty="0">
              <a:latin typeface="Calibri"/>
              <a:ea typeface="ＭＳ Ｐゴシック" charset="0"/>
              <a:cs typeface="Calibri"/>
              <a:sym typeface="Calibri" charset="0"/>
            </a:endParaRPr>
          </a:p>
          <a:p>
            <a:pPr marL="366104" indent="-366104"/>
            <a:endParaRPr lang="en-US" sz="2200" dirty="0">
              <a:latin typeface="Calibri"/>
              <a:ea typeface="ＭＳ Ｐゴシック" charset="0"/>
              <a:cs typeface="Calibri"/>
              <a:sym typeface="Calibri" charset="0"/>
            </a:endParaRPr>
          </a:p>
          <a:p>
            <a:pPr marL="366104" indent="-366104"/>
            <a:endParaRPr lang="en-US" sz="2200" dirty="0">
              <a:latin typeface="Calibri"/>
              <a:ea typeface="ＭＳ Ｐゴシック" charset="0"/>
              <a:cs typeface="Calibri"/>
              <a:sym typeface="Calibri" charset="0"/>
            </a:endParaRPr>
          </a:p>
        </p:txBody>
      </p:sp>
      <p:sp>
        <p:nvSpPr>
          <p:cNvPr id="47109" name="Rectangle 6"/>
          <p:cNvSpPr>
            <a:spLocks/>
          </p:cNvSpPr>
          <p:nvPr/>
        </p:nvSpPr>
        <p:spPr bwMode="auto">
          <a:xfrm>
            <a:off x="276821" y="95994"/>
            <a:ext cx="8590359" cy="56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algn="ctr"/>
            <a:r>
              <a:rPr lang="en-US" sz="3600" b="1" dirty="0">
                <a:solidFill>
                  <a:srgbClr val="008080"/>
                </a:solidFill>
                <a:latin typeface="Calibri"/>
                <a:ea typeface="ＭＳ Ｐゴシック" charset="0"/>
                <a:cs typeface="Calibri"/>
                <a:sym typeface="Calibri Bold" charset="0"/>
              </a:rPr>
              <a:t>Nucleotide Sequence Repositories</a:t>
            </a:r>
          </a:p>
        </p:txBody>
      </p:sp>
      <p:pic>
        <p:nvPicPr>
          <p:cNvPr id="2" name="Picture 1" descr="Screen Shot 2018-06-05 at 12.28.0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0862" y="2097110"/>
            <a:ext cx="5638800" cy="1715761"/>
          </a:xfrm>
          <a:prstGeom prst="rect">
            <a:avLst/>
          </a:prstGeom>
        </p:spPr>
      </p:pic>
    </p:spTree>
    <p:extLst>
      <p:ext uri="{BB962C8B-B14F-4D97-AF65-F5344CB8AC3E}">
        <p14:creationId xmlns:p14="http://schemas.microsoft.com/office/powerpoint/2010/main" val="159548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262" y="5371207"/>
            <a:ext cx="2762622" cy="14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8130" name="Rectangle 3"/>
          <p:cNvSpPr>
            <a:spLocks/>
          </p:cNvSpPr>
          <p:nvPr/>
        </p:nvSpPr>
        <p:spPr bwMode="auto">
          <a:xfrm>
            <a:off x="285750" y="776883"/>
            <a:ext cx="3714750" cy="181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marL="366104" indent="-366104">
              <a:buSzPct val="125000"/>
              <a:buFont typeface="Calibri" charset="0"/>
              <a:buChar char="•"/>
            </a:pPr>
            <a:r>
              <a:rPr lang="en-US" sz="2200" dirty="0" err="1">
                <a:latin typeface="Calibri"/>
                <a:ea typeface="ＭＳ Ｐゴシック" charset="0"/>
                <a:cs typeface="Calibri"/>
                <a:sym typeface="Calibri" charset="0"/>
              </a:rPr>
              <a:t>GenBank</a:t>
            </a:r>
            <a:r>
              <a:rPr lang="en-US" sz="2200" dirty="0">
                <a:latin typeface="Calibri"/>
                <a:ea typeface="ＭＳ Ｐゴシック" charset="0"/>
                <a:cs typeface="Calibri"/>
                <a:sym typeface="Calibri" charset="0"/>
              </a:rPr>
              <a:t>: part of NCBI</a:t>
            </a:r>
          </a:p>
          <a:p>
            <a:pPr marL="366104" indent="-366104"/>
            <a:r>
              <a:rPr lang="en-US" sz="2200" dirty="0">
                <a:latin typeface="Calibri"/>
                <a:ea typeface="ＭＳ Ｐゴシック" charset="0"/>
                <a:cs typeface="Calibri"/>
                <a:sym typeface="Calibri" charset="0"/>
              </a:rPr>
              <a:t>-National Center for   Biotechnology information</a:t>
            </a:r>
          </a:p>
          <a:p>
            <a:pPr marL="366104" indent="-366104"/>
            <a:r>
              <a:rPr lang="en-US" sz="2200" u="sng" dirty="0">
                <a:latin typeface="Calibri"/>
                <a:ea typeface="ＭＳ Ｐゴシック" charset="0"/>
                <a:cs typeface="Calibri"/>
                <a:sym typeface="Calibri" charset="0"/>
                <a:hlinkClick r:id="rId4"/>
              </a:rPr>
              <a:t>www.ncbi.nlm.nih.gov</a:t>
            </a:r>
            <a:endParaRPr lang="en-US" sz="2200" dirty="0">
              <a:latin typeface="Calibri"/>
              <a:ea typeface="ＭＳ Ｐゴシック" charset="0"/>
              <a:cs typeface="Calibri"/>
              <a:sym typeface="Calibri" charset="0"/>
            </a:endParaRPr>
          </a:p>
          <a:p>
            <a:pPr marL="366104" indent="-366104"/>
            <a:endParaRPr lang="en-US" sz="2200" dirty="0">
              <a:latin typeface="Calibri"/>
              <a:ea typeface="ＭＳ Ｐゴシック" charset="0"/>
              <a:cs typeface="Calibri"/>
              <a:sym typeface="Calibri" charset="0"/>
            </a:endParaRPr>
          </a:p>
        </p:txBody>
      </p:sp>
      <p:sp>
        <p:nvSpPr>
          <p:cNvPr id="48131" name="Rectangle 4"/>
          <p:cNvSpPr>
            <a:spLocks/>
          </p:cNvSpPr>
          <p:nvPr/>
        </p:nvSpPr>
        <p:spPr bwMode="auto">
          <a:xfrm>
            <a:off x="178594" y="2303860"/>
            <a:ext cx="3714750" cy="216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marL="366104" indent="-366104">
              <a:buSzPct val="125000"/>
              <a:buFont typeface="Calibri" charset="0"/>
              <a:buChar char="•"/>
            </a:pPr>
            <a:r>
              <a:rPr lang="en-US" sz="2200" dirty="0">
                <a:latin typeface="Calibri"/>
                <a:ea typeface="ＭＳ Ｐゴシック" charset="0"/>
                <a:cs typeface="Calibri"/>
                <a:sym typeface="Calibri" charset="0"/>
              </a:rPr>
              <a:t>EMBL-EBI</a:t>
            </a:r>
          </a:p>
          <a:p>
            <a:pPr marL="366104" indent="-366104"/>
            <a:r>
              <a:rPr lang="en-US" sz="2200" dirty="0">
                <a:latin typeface="Calibri"/>
                <a:ea typeface="ＭＳ Ｐゴシック" charset="0"/>
                <a:cs typeface="Calibri"/>
                <a:sym typeface="Calibri" charset="0"/>
              </a:rPr>
              <a:t>-European Bioinformatics   Institute     </a:t>
            </a:r>
          </a:p>
          <a:p>
            <a:pPr marL="366104" indent="-366104"/>
            <a:r>
              <a:rPr lang="en-US" sz="2200" u="sng" dirty="0" err="1">
                <a:latin typeface="Calibri"/>
                <a:ea typeface="ＭＳ Ｐゴシック" charset="0"/>
                <a:cs typeface="Calibri"/>
                <a:sym typeface="Calibri" charset="0"/>
                <a:hlinkClick r:id="rId5"/>
              </a:rPr>
              <a:t>www.ebi.ac.uk</a:t>
            </a:r>
            <a:endParaRPr lang="en-US" sz="2200" u="sng" dirty="0">
              <a:latin typeface="Calibri"/>
              <a:ea typeface="ＭＳ Ｐゴシック" charset="0"/>
              <a:cs typeface="Calibri"/>
              <a:sym typeface="Calibri" charset="0"/>
            </a:endParaRPr>
          </a:p>
          <a:p>
            <a:pPr marL="366104" indent="-366104"/>
            <a:endParaRPr lang="en-US" sz="2200" dirty="0">
              <a:latin typeface="Calibri"/>
              <a:ea typeface="ＭＳ Ｐゴシック" charset="0"/>
              <a:cs typeface="Calibri"/>
              <a:sym typeface="Calibri" charset="0"/>
            </a:endParaRPr>
          </a:p>
          <a:p>
            <a:pPr marL="366104" indent="-366104"/>
            <a:endParaRPr lang="en-US" sz="2200" dirty="0">
              <a:latin typeface="Calibri"/>
              <a:ea typeface="ＭＳ Ｐゴシック" charset="0"/>
              <a:cs typeface="Calibri"/>
              <a:sym typeface="Calibri" charset="0"/>
            </a:endParaRPr>
          </a:p>
        </p:txBody>
      </p:sp>
      <p:sp>
        <p:nvSpPr>
          <p:cNvPr id="48132" name="Rectangle 5"/>
          <p:cNvSpPr>
            <a:spLocks/>
          </p:cNvSpPr>
          <p:nvPr/>
        </p:nvSpPr>
        <p:spPr bwMode="auto">
          <a:xfrm>
            <a:off x="178594" y="3871019"/>
            <a:ext cx="3714750" cy="181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marL="366104" indent="-366104">
              <a:buSzPct val="125000"/>
              <a:buFont typeface="Calibri" charset="0"/>
              <a:buChar char="•"/>
            </a:pPr>
            <a:r>
              <a:rPr lang="en-US" sz="2200" dirty="0" smtClean="0">
                <a:latin typeface="Calibri"/>
                <a:ea typeface="ＭＳ Ｐゴシック" charset="0"/>
                <a:cs typeface="Calibri"/>
                <a:sym typeface="Calibri" charset="0"/>
              </a:rPr>
              <a:t>DDBJ</a:t>
            </a:r>
            <a:endParaRPr lang="en-US" sz="2200" dirty="0">
              <a:latin typeface="Calibri"/>
              <a:ea typeface="ＭＳ Ｐゴシック" charset="0"/>
              <a:cs typeface="Calibri"/>
              <a:sym typeface="Calibri" charset="0"/>
            </a:endParaRPr>
          </a:p>
          <a:p>
            <a:pPr marL="366104" indent="-366104"/>
            <a:r>
              <a:rPr lang="en-US" sz="2200" dirty="0">
                <a:latin typeface="Calibri"/>
                <a:ea typeface="ＭＳ Ｐゴシック" charset="0"/>
                <a:cs typeface="Calibri"/>
                <a:sym typeface="Calibri" charset="0"/>
              </a:rPr>
              <a:t>-DNA Data Bank of Japan    </a:t>
            </a:r>
          </a:p>
          <a:p>
            <a:pPr marL="366104" indent="-366104"/>
            <a:r>
              <a:rPr lang="en-US" sz="2200" u="sng" dirty="0" err="1" smtClean="0">
                <a:latin typeface="Calibri"/>
                <a:ea typeface="ＭＳ Ｐゴシック" charset="0"/>
                <a:cs typeface="Calibri"/>
                <a:sym typeface="Calibri" charset="0"/>
                <a:hlinkClick r:id="rId6"/>
              </a:rPr>
              <a:t>www.ddbj.nig.ac.jp</a:t>
            </a:r>
            <a:endParaRPr lang="en-US" sz="2200" dirty="0">
              <a:latin typeface="Calibri"/>
              <a:ea typeface="ＭＳ Ｐゴシック" charset="0"/>
              <a:cs typeface="Calibri"/>
              <a:sym typeface="Calibri" charset="0"/>
            </a:endParaRPr>
          </a:p>
          <a:p>
            <a:pPr marL="366104" indent="-366104"/>
            <a:endParaRPr lang="en-US" sz="2200" dirty="0">
              <a:latin typeface="Calibri"/>
              <a:ea typeface="ＭＳ Ｐゴシック" charset="0"/>
              <a:cs typeface="Calibri"/>
              <a:sym typeface="Calibri" charset="0"/>
            </a:endParaRPr>
          </a:p>
        </p:txBody>
      </p:sp>
      <p:sp>
        <p:nvSpPr>
          <p:cNvPr id="48133" name="Rectangle 6"/>
          <p:cNvSpPr>
            <a:spLocks/>
          </p:cNvSpPr>
          <p:nvPr/>
        </p:nvSpPr>
        <p:spPr bwMode="auto">
          <a:xfrm>
            <a:off x="438957" y="5152430"/>
            <a:ext cx="79472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a:r>
              <a:rPr lang="en-US" sz="2200" dirty="0">
                <a:latin typeface="Calibri"/>
                <a:ea typeface="ＭＳ Ｐゴシック" charset="0"/>
                <a:cs typeface="Calibri"/>
                <a:sym typeface="Calibri" charset="0"/>
              </a:rPr>
              <a:t>Sequence information is same, different formats, tools and interfaces</a:t>
            </a:r>
          </a:p>
        </p:txBody>
      </p:sp>
      <p:sp>
        <p:nvSpPr>
          <p:cNvPr id="48135" name="Rectangle 8"/>
          <p:cNvSpPr>
            <a:spLocks/>
          </p:cNvSpPr>
          <p:nvPr/>
        </p:nvSpPr>
        <p:spPr bwMode="auto">
          <a:xfrm>
            <a:off x="126635" y="5645542"/>
            <a:ext cx="6376035" cy="105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endParaRPr lang="en-US" sz="1300" dirty="0">
              <a:latin typeface="Calibri"/>
              <a:ea typeface="ＭＳ Ｐゴシック" charset="0"/>
              <a:cs typeface="Calibri"/>
              <a:sym typeface="Calibri" charset="0"/>
            </a:endParaRPr>
          </a:p>
          <a:p>
            <a:r>
              <a:rPr lang="en-US" dirty="0" err="1">
                <a:latin typeface="Calibri"/>
                <a:ea typeface="ＭＳ Ｐゴシック" charset="0"/>
                <a:cs typeface="Calibri"/>
                <a:sym typeface="Calibri" charset="0"/>
              </a:rPr>
              <a:t>Apweiler</a:t>
            </a:r>
            <a:r>
              <a:rPr lang="en-US" dirty="0">
                <a:latin typeface="Calibri"/>
                <a:ea typeface="ＭＳ Ｐゴシック" charset="0"/>
                <a:cs typeface="Calibri"/>
                <a:sym typeface="Calibri" charset="0"/>
              </a:rPr>
              <a:t>  R. (2005). </a:t>
            </a:r>
            <a:r>
              <a:rPr lang="en-US" dirty="0">
                <a:latin typeface="Calibri"/>
                <a:ea typeface="ＭＳ Ｐゴシック" charset="0"/>
                <a:cs typeface="Calibri"/>
                <a:sym typeface="Calibri Italic" charset="0"/>
              </a:rPr>
              <a:t>Sequence databases</a:t>
            </a:r>
            <a:r>
              <a:rPr lang="en-US" dirty="0">
                <a:latin typeface="Calibri"/>
                <a:ea typeface="ＭＳ Ｐゴシック" charset="0"/>
                <a:cs typeface="Calibri"/>
                <a:sym typeface="Calibri" charset="0"/>
              </a:rPr>
              <a:t> in </a:t>
            </a:r>
            <a:r>
              <a:rPr lang="en-US" dirty="0" err="1">
                <a:latin typeface="Calibri"/>
                <a:ea typeface="ＭＳ Ｐゴシック" charset="0"/>
                <a:cs typeface="Calibri"/>
                <a:sym typeface="Calibri" charset="0"/>
              </a:rPr>
              <a:t>Baxevanis</a:t>
            </a:r>
            <a:r>
              <a:rPr lang="en-US" dirty="0">
                <a:latin typeface="Calibri"/>
                <a:ea typeface="ＭＳ Ｐゴシック" charset="0"/>
                <a:cs typeface="Calibri"/>
                <a:sym typeface="Calibri" charset="0"/>
              </a:rPr>
              <a:t>  AD &amp; </a:t>
            </a:r>
            <a:r>
              <a:rPr lang="en-US" dirty="0" err="1">
                <a:latin typeface="Calibri"/>
                <a:ea typeface="ＭＳ Ｐゴシック" charset="0"/>
                <a:cs typeface="Calibri"/>
                <a:sym typeface="Calibri" charset="0"/>
              </a:rPr>
              <a:t>Ouelette</a:t>
            </a:r>
            <a:r>
              <a:rPr lang="en-US" dirty="0">
                <a:latin typeface="Calibri"/>
                <a:ea typeface="ＭＳ Ｐゴシック" charset="0"/>
                <a:cs typeface="Calibri"/>
                <a:sym typeface="Calibri" charset="0"/>
              </a:rPr>
              <a:t> B, </a:t>
            </a:r>
            <a:r>
              <a:rPr lang="en-US" dirty="0" smtClean="0">
                <a:latin typeface="Calibri"/>
                <a:ea typeface="ＭＳ Ｐゴシック" charset="0"/>
                <a:cs typeface="Calibri"/>
                <a:sym typeface="Calibri" charset="0"/>
              </a:rPr>
              <a:t>eds.</a:t>
            </a:r>
            <a:r>
              <a:rPr lang="en-US" dirty="0">
                <a:latin typeface="Calibri"/>
                <a:ea typeface="ＭＳ Ｐゴシック" charset="0"/>
                <a:cs typeface="Calibri"/>
                <a:sym typeface="Calibri" charset="0"/>
              </a:rPr>
              <a:t>, </a:t>
            </a:r>
            <a:r>
              <a:rPr lang="en-US" dirty="0">
                <a:latin typeface="Calibri"/>
                <a:ea typeface="ＭＳ Ｐゴシック" charset="0"/>
                <a:cs typeface="Calibri"/>
                <a:sym typeface="Calibri Italic" charset="0"/>
              </a:rPr>
              <a:t>Bioinformatics: A practical guide to the analysis of genes and proteins</a:t>
            </a:r>
            <a:r>
              <a:rPr lang="en-US" dirty="0">
                <a:latin typeface="Calibri"/>
                <a:ea typeface="ＭＳ Ｐゴシック" charset="0"/>
                <a:cs typeface="Calibri"/>
                <a:sym typeface="Calibri" charset="0"/>
              </a:rPr>
              <a:t> (Wiley Press, NJ)</a:t>
            </a:r>
            <a:r>
              <a:rPr lang="en-US" dirty="0" smtClean="0">
                <a:latin typeface="Calibri"/>
                <a:ea typeface="ＭＳ Ｐゴシック" charset="0"/>
                <a:cs typeface="Calibri"/>
                <a:sym typeface="Calibri" charset="0"/>
              </a:rPr>
              <a:t>.  </a:t>
            </a:r>
            <a:r>
              <a:rPr lang="en-US" dirty="0" smtClean="0">
                <a:latin typeface="Calibri"/>
                <a:ea typeface="ＭＳ Ｐゴシック" charset="0"/>
                <a:cs typeface="Calibri"/>
                <a:sym typeface="Calibri Bold" charset="0"/>
              </a:rPr>
              <a:t>3rd </a:t>
            </a:r>
            <a:r>
              <a:rPr lang="en-US" dirty="0">
                <a:latin typeface="Calibri"/>
                <a:ea typeface="ＭＳ Ｐゴシック" charset="0"/>
                <a:cs typeface="Calibri"/>
                <a:sym typeface="Calibri Bold" charset="0"/>
              </a:rPr>
              <a:t>Ed.</a:t>
            </a:r>
          </a:p>
        </p:txBody>
      </p:sp>
      <p:sp>
        <p:nvSpPr>
          <p:cNvPr id="48136" name="Rectangle 9"/>
          <p:cNvSpPr>
            <a:spLocks/>
          </p:cNvSpPr>
          <p:nvPr/>
        </p:nvSpPr>
        <p:spPr bwMode="auto">
          <a:xfrm>
            <a:off x="276821" y="95994"/>
            <a:ext cx="8733234" cy="56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algn="ctr"/>
            <a:r>
              <a:rPr lang="en-US" sz="3600" b="1" dirty="0">
                <a:solidFill>
                  <a:srgbClr val="008080"/>
                </a:solidFill>
                <a:latin typeface="Calibri"/>
                <a:ea typeface="ＭＳ Ｐゴシック" charset="0"/>
                <a:cs typeface="Calibri"/>
                <a:sym typeface="Calibri Bold" charset="0"/>
              </a:rPr>
              <a:t>Nucleotide Sequence Repositories </a:t>
            </a:r>
            <a:endParaRPr lang="en-US" sz="3600" b="1" baseline="32000" dirty="0">
              <a:solidFill>
                <a:srgbClr val="008080"/>
              </a:solidFill>
              <a:latin typeface="Calibri"/>
              <a:ea typeface="ＭＳ Ｐゴシック" charset="0"/>
              <a:cs typeface="Calibri"/>
              <a:sym typeface="Calibri Bold" charset="0"/>
            </a:endParaRPr>
          </a:p>
        </p:txBody>
      </p:sp>
      <p:pic>
        <p:nvPicPr>
          <p:cNvPr id="2" name="Picture 1" descr="Screen Shot 2018-06-05 at 12.46.04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47025" y="2015067"/>
            <a:ext cx="5293697" cy="2732566"/>
          </a:xfrm>
          <a:prstGeom prst="rect">
            <a:avLst/>
          </a:prstGeom>
        </p:spPr>
      </p:pic>
    </p:spTree>
    <p:extLst>
      <p:ext uri="{BB962C8B-B14F-4D97-AF65-F5344CB8AC3E}">
        <p14:creationId xmlns:p14="http://schemas.microsoft.com/office/powerpoint/2010/main" val="1632298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262" y="5371207"/>
            <a:ext cx="2762622" cy="14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9155" name="Rectangle 4"/>
          <p:cNvSpPr>
            <a:spLocks/>
          </p:cNvSpPr>
          <p:nvPr/>
        </p:nvSpPr>
        <p:spPr bwMode="auto">
          <a:xfrm>
            <a:off x="285750" y="3262370"/>
            <a:ext cx="3714750" cy="216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marL="366104" indent="-366104">
              <a:buSzPct val="125000"/>
              <a:buFont typeface="Calibri" charset="0"/>
              <a:buChar char="•"/>
            </a:pPr>
            <a:r>
              <a:rPr lang="en-US" sz="2200" dirty="0">
                <a:latin typeface="Calibri"/>
                <a:ea typeface="ＭＳ Ｐゴシック" charset="0"/>
                <a:cs typeface="Calibri"/>
                <a:sym typeface="Calibri" charset="0"/>
              </a:rPr>
              <a:t>Entries in </a:t>
            </a:r>
            <a:r>
              <a:rPr lang="en-US" sz="2200" dirty="0" err="1">
                <a:latin typeface="Calibri"/>
                <a:ea typeface="ＭＳ Ｐゴシック" charset="0"/>
                <a:cs typeface="Calibri"/>
                <a:sym typeface="Calibri" charset="0"/>
              </a:rPr>
              <a:t>GenBank</a:t>
            </a:r>
            <a:r>
              <a:rPr lang="en-US" sz="2200" dirty="0">
                <a:latin typeface="Calibri"/>
                <a:ea typeface="ＭＳ Ｐゴシック" charset="0"/>
                <a:cs typeface="Calibri"/>
                <a:sym typeface="Calibri" charset="0"/>
              </a:rPr>
              <a:t> are flat files, as each entry has a </a:t>
            </a:r>
            <a:r>
              <a:rPr lang="en-US" sz="2200" dirty="0">
                <a:latin typeface="Calibri"/>
                <a:ea typeface="ＭＳ Ｐゴシック" charset="0"/>
                <a:cs typeface="Calibri"/>
                <a:sym typeface="Calibri Bold" charset="0"/>
              </a:rPr>
              <a:t>record for organism</a:t>
            </a:r>
            <a:r>
              <a:rPr lang="en-US" sz="2200" dirty="0">
                <a:latin typeface="Calibri"/>
                <a:ea typeface="ＭＳ Ｐゴシック" charset="0"/>
                <a:cs typeface="Calibri"/>
                <a:sym typeface="Calibri" charset="0"/>
              </a:rPr>
              <a:t>, </a:t>
            </a:r>
            <a:r>
              <a:rPr lang="en-US" sz="2200" dirty="0">
                <a:latin typeface="Calibri"/>
                <a:ea typeface="ＭＳ Ｐゴシック" charset="0"/>
                <a:cs typeface="Calibri"/>
                <a:sym typeface="Calibri Bold" charset="0"/>
              </a:rPr>
              <a:t>date of entry</a:t>
            </a:r>
            <a:r>
              <a:rPr lang="en-US" sz="2200" dirty="0">
                <a:latin typeface="Calibri"/>
                <a:ea typeface="ＭＳ Ｐゴシック" charset="0"/>
                <a:cs typeface="Calibri"/>
                <a:sym typeface="Calibri" charset="0"/>
              </a:rPr>
              <a:t>, </a:t>
            </a:r>
            <a:r>
              <a:rPr lang="en-US" sz="2200" dirty="0">
                <a:latin typeface="Calibri"/>
                <a:ea typeface="ＭＳ Ｐゴシック" charset="0"/>
                <a:cs typeface="Calibri"/>
                <a:sym typeface="Calibri Bold" charset="0"/>
              </a:rPr>
              <a:t>authors </a:t>
            </a:r>
            <a:r>
              <a:rPr lang="en-US" sz="2200" dirty="0">
                <a:latin typeface="Calibri"/>
                <a:ea typeface="ＭＳ Ｐゴシック" charset="0"/>
                <a:cs typeface="Calibri"/>
                <a:sym typeface="Calibri" charset="0"/>
              </a:rPr>
              <a:t>associated with the entry and </a:t>
            </a:r>
            <a:r>
              <a:rPr lang="en-US" sz="2200" dirty="0">
                <a:latin typeface="Calibri"/>
                <a:ea typeface="ＭＳ Ｐゴシック" charset="0"/>
                <a:cs typeface="Calibri"/>
                <a:sym typeface="Calibri Bold" charset="0"/>
              </a:rPr>
              <a:t>accession numbers</a:t>
            </a:r>
          </a:p>
        </p:txBody>
      </p:sp>
      <p:pic>
        <p:nvPicPr>
          <p:cNvPr id="4915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1816" y="1170878"/>
            <a:ext cx="4071938" cy="433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9157" name="Oval 6"/>
          <p:cNvSpPr>
            <a:spLocks/>
          </p:cNvSpPr>
          <p:nvPr/>
        </p:nvSpPr>
        <p:spPr bwMode="auto">
          <a:xfrm>
            <a:off x="4330898" y="948751"/>
            <a:ext cx="892969" cy="3241477"/>
          </a:xfrm>
          <a:prstGeom prst="ellipse">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9158" name="Rectangle 7"/>
          <p:cNvSpPr>
            <a:spLocks/>
          </p:cNvSpPr>
          <p:nvPr/>
        </p:nvSpPr>
        <p:spPr bwMode="auto">
          <a:xfrm>
            <a:off x="285750" y="1253190"/>
            <a:ext cx="3714750" cy="181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marL="366104" indent="-366104">
              <a:buSzPct val="125000"/>
              <a:buFont typeface="Calibri" charset="0"/>
              <a:buChar char="•"/>
            </a:pPr>
            <a:r>
              <a:rPr lang="en-US" sz="2200" dirty="0" err="1">
                <a:latin typeface="Calibri"/>
                <a:ea typeface="ＭＳ Ｐゴシック" charset="0"/>
                <a:cs typeface="Calibri"/>
                <a:sym typeface="Calibri" charset="0"/>
              </a:rPr>
              <a:t>GenBank</a:t>
            </a:r>
            <a:r>
              <a:rPr lang="en-US" sz="2200" dirty="0">
                <a:latin typeface="Calibri"/>
                <a:ea typeface="ＭＳ Ｐゴシック" charset="0"/>
                <a:cs typeface="Calibri"/>
                <a:sym typeface="Calibri" charset="0"/>
              </a:rPr>
              <a:t> contains all </a:t>
            </a:r>
            <a:r>
              <a:rPr lang="en-US" sz="2200" dirty="0">
                <a:latin typeface="Calibri"/>
                <a:ea typeface="ＭＳ Ｐゴシック" charset="0"/>
                <a:cs typeface="Calibri"/>
                <a:sym typeface="Calibri Bold" charset="0"/>
              </a:rPr>
              <a:t>DNA sequences </a:t>
            </a:r>
            <a:r>
              <a:rPr lang="en-US" sz="2200" dirty="0">
                <a:latin typeface="Calibri"/>
                <a:ea typeface="ＭＳ Ｐゴシック" charset="0"/>
                <a:cs typeface="Calibri"/>
                <a:sym typeface="Calibri" charset="0"/>
              </a:rPr>
              <a:t>described in the scientific literature or collected in publicly funded research</a:t>
            </a:r>
          </a:p>
        </p:txBody>
      </p:sp>
      <p:sp>
        <p:nvSpPr>
          <p:cNvPr id="49159" name="Rectangle 8"/>
          <p:cNvSpPr>
            <a:spLocks/>
          </p:cNvSpPr>
          <p:nvPr/>
        </p:nvSpPr>
        <p:spPr bwMode="auto">
          <a:xfrm>
            <a:off x="4228" y="148917"/>
            <a:ext cx="9138656" cy="65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algn="ctr"/>
            <a:r>
              <a:rPr lang="en-US" sz="3600" b="1" dirty="0">
                <a:solidFill>
                  <a:srgbClr val="008080"/>
                </a:solidFill>
                <a:latin typeface="Calibri"/>
                <a:ea typeface="ＭＳ Ｐゴシック" charset="0"/>
                <a:cs typeface="Calibri"/>
                <a:sym typeface="Calibri Bold" charset="0"/>
              </a:rPr>
              <a:t>Nucleotide Database at NCBI: </a:t>
            </a:r>
            <a:r>
              <a:rPr lang="en-US" sz="3600" b="1" dirty="0" err="1">
                <a:solidFill>
                  <a:srgbClr val="008080"/>
                </a:solidFill>
                <a:latin typeface="Calibri"/>
                <a:ea typeface="ＭＳ Ｐゴシック" charset="0"/>
                <a:cs typeface="Calibri"/>
                <a:sym typeface="Calibri Bold" charset="0"/>
              </a:rPr>
              <a:t>GenBank</a:t>
            </a:r>
            <a:r>
              <a:rPr lang="en-US" sz="3600" b="1" dirty="0">
                <a:solidFill>
                  <a:srgbClr val="008080"/>
                </a:solidFill>
                <a:latin typeface="Calibri"/>
                <a:ea typeface="ＭＳ Ｐゴシック" charset="0"/>
                <a:cs typeface="Calibri"/>
                <a:sym typeface="Calibri Bold" charset="0"/>
              </a:rPr>
              <a:t> </a:t>
            </a:r>
            <a:endParaRPr lang="en-US" sz="3600" b="1" baseline="32000" dirty="0">
              <a:solidFill>
                <a:srgbClr val="008080"/>
              </a:solidFill>
              <a:latin typeface="Calibri"/>
              <a:ea typeface="ＭＳ Ｐゴシック" charset="0"/>
              <a:cs typeface="Calibri"/>
              <a:sym typeface="Calibri Bold" charset="0"/>
            </a:endParaRPr>
          </a:p>
        </p:txBody>
      </p:sp>
      <p:sp>
        <p:nvSpPr>
          <p:cNvPr id="10" name="Rectangle 8"/>
          <p:cNvSpPr>
            <a:spLocks/>
          </p:cNvSpPr>
          <p:nvPr/>
        </p:nvSpPr>
        <p:spPr bwMode="auto">
          <a:xfrm>
            <a:off x="157233" y="5706738"/>
            <a:ext cx="6376035" cy="105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endParaRPr lang="en-US" sz="1300" dirty="0">
              <a:latin typeface="Calibri"/>
              <a:ea typeface="ＭＳ Ｐゴシック" charset="0"/>
              <a:cs typeface="Calibri"/>
              <a:sym typeface="Calibri" charset="0"/>
            </a:endParaRPr>
          </a:p>
          <a:p>
            <a:r>
              <a:rPr lang="en-US" dirty="0" err="1">
                <a:latin typeface="Calibri"/>
                <a:ea typeface="ＭＳ Ｐゴシック" charset="0"/>
                <a:cs typeface="Calibri"/>
                <a:sym typeface="Calibri" charset="0"/>
              </a:rPr>
              <a:t>Apweiler</a:t>
            </a:r>
            <a:r>
              <a:rPr lang="en-US" dirty="0">
                <a:latin typeface="Calibri"/>
                <a:ea typeface="ＭＳ Ｐゴシック" charset="0"/>
                <a:cs typeface="Calibri"/>
                <a:sym typeface="Calibri" charset="0"/>
              </a:rPr>
              <a:t>  R. (2005). </a:t>
            </a:r>
            <a:r>
              <a:rPr lang="en-US" dirty="0">
                <a:latin typeface="Calibri"/>
                <a:ea typeface="ＭＳ Ｐゴシック" charset="0"/>
                <a:cs typeface="Calibri"/>
                <a:sym typeface="Calibri Italic" charset="0"/>
              </a:rPr>
              <a:t>Sequence databases</a:t>
            </a:r>
            <a:r>
              <a:rPr lang="en-US" dirty="0">
                <a:latin typeface="Calibri"/>
                <a:ea typeface="ＭＳ Ｐゴシック" charset="0"/>
                <a:cs typeface="Calibri"/>
                <a:sym typeface="Calibri" charset="0"/>
              </a:rPr>
              <a:t> in </a:t>
            </a:r>
            <a:r>
              <a:rPr lang="en-US" dirty="0" err="1">
                <a:latin typeface="Calibri"/>
                <a:ea typeface="ＭＳ Ｐゴシック" charset="0"/>
                <a:cs typeface="Calibri"/>
                <a:sym typeface="Calibri" charset="0"/>
              </a:rPr>
              <a:t>Baxevanis</a:t>
            </a:r>
            <a:r>
              <a:rPr lang="en-US" dirty="0">
                <a:latin typeface="Calibri"/>
                <a:ea typeface="ＭＳ Ｐゴシック" charset="0"/>
                <a:cs typeface="Calibri"/>
                <a:sym typeface="Calibri" charset="0"/>
              </a:rPr>
              <a:t>  AD &amp; </a:t>
            </a:r>
            <a:r>
              <a:rPr lang="en-US" dirty="0" err="1">
                <a:latin typeface="Calibri"/>
                <a:ea typeface="ＭＳ Ｐゴシック" charset="0"/>
                <a:cs typeface="Calibri"/>
                <a:sym typeface="Calibri" charset="0"/>
              </a:rPr>
              <a:t>Ouelette</a:t>
            </a:r>
            <a:r>
              <a:rPr lang="en-US" dirty="0">
                <a:latin typeface="Calibri"/>
                <a:ea typeface="ＭＳ Ｐゴシック" charset="0"/>
                <a:cs typeface="Calibri"/>
                <a:sym typeface="Calibri" charset="0"/>
              </a:rPr>
              <a:t> B, </a:t>
            </a:r>
            <a:r>
              <a:rPr lang="en-US" dirty="0" smtClean="0">
                <a:latin typeface="Calibri"/>
                <a:ea typeface="ＭＳ Ｐゴシック" charset="0"/>
                <a:cs typeface="Calibri"/>
                <a:sym typeface="Calibri" charset="0"/>
              </a:rPr>
              <a:t>eds.</a:t>
            </a:r>
            <a:r>
              <a:rPr lang="en-US" dirty="0">
                <a:latin typeface="Calibri"/>
                <a:ea typeface="ＭＳ Ｐゴシック" charset="0"/>
                <a:cs typeface="Calibri"/>
                <a:sym typeface="Calibri" charset="0"/>
              </a:rPr>
              <a:t>, </a:t>
            </a:r>
            <a:r>
              <a:rPr lang="en-US" dirty="0">
                <a:latin typeface="Calibri"/>
                <a:ea typeface="ＭＳ Ｐゴシック" charset="0"/>
                <a:cs typeface="Calibri"/>
                <a:sym typeface="Calibri Italic" charset="0"/>
              </a:rPr>
              <a:t>Bioinformatics: A practical guide to the analysis of genes and proteins</a:t>
            </a:r>
            <a:r>
              <a:rPr lang="en-US" dirty="0">
                <a:latin typeface="Calibri"/>
                <a:ea typeface="ＭＳ Ｐゴシック" charset="0"/>
                <a:cs typeface="Calibri"/>
                <a:sym typeface="Calibri" charset="0"/>
              </a:rPr>
              <a:t> (Wiley Press, NJ).</a:t>
            </a:r>
            <a:r>
              <a:rPr lang="en-US" dirty="0">
                <a:latin typeface="Calibri"/>
                <a:ea typeface="ＭＳ Ｐゴシック" charset="0"/>
                <a:cs typeface="Calibri"/>
                <a:sym typeface="Calibri Bold" charset="0"/>
              </a:rPr>
              <a:t>3rd Ed.</a:t>
            </a:r>
          </a:p>
        </p:txBody>
      </p:sp>
    </p:spTree>
    <p:extLst>
      <p:ext uri="{BB962C8B-B14F-4D97-AF65-F5344CB8AC3E}">
        <p14:creationId xmlns:p14="http://schemas.microsoft.com/office/powerpoint/2010/main" val="3474502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262" y="5371207"/>
            <a:ext cx="2762622" cy="14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8370" name="Rectangle 3"/>
          <p:cNvSpPr>
            <a:spLocks/>
          </p:cNvSpPr>
          <p:nvPr/>
        </p:nvSpPr>
        <p:spPr bwMode="auto">
          <a:xfrm>
            <a:off x="892969" y="1660846"/>
            <a:ext cx="7358063" cy="290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marL="366104" indent="-366104">
              <a:spcBef>
                <a:spcPts val="1687"/>
              </a:spcBef>
              <a:buSzPct val="171000"/>
              <a:buFont typeface="Calibri" charset="0"/>
              <a:buChar char="•"/>
            </a:pPr>
            <a:r>
              <a:rPr lang="en-US" sz="2200" dirty="0">
                <a:latin typeface="Calibri"/>
                <a:ea typeface="ＭＳ Ｐゴシック" charset="0"/>
                <a:cs typeface="Calibri"/>
                <a:sym typeface="Calibri" charset="0"/>
              </a:rPr>
              <a:t>In a database an essential feature of a DNA/protein sequence is the alphanumeric identifiers they are tagged with</a:t>
            </a:r>
          </a:p>
          <a:p>
            <a:pPr marL="366104" indent="-366104">
              <a:spcBef>
                <a:spcPts val="1687"/>
              </a:spcBef>
              <a:buSzPct val="171000"/>
              <a:buFont typeface="Calibri" charset="0"/>
              <a:buChar char="•"/>
            </a:pPr>
            <a:r>
              <a:rPr lang="en-US" sz="2200" dirty="0">
                <a:latin typeface="Calibri"/>
                <a:ea typeface="ＭＳ Ｐゴシック" charset="0"/>
                <a:cs typeface="Calibri"/>
                <a:sym typeface="Calibri" charset="0"/>
              </a:rPr>
              <a:t>These accession numbers are a string of 4-10 alphanumeric characters that are associated with a sequence record</a:t>
            </a:r>
          </a:p>
          <a:p>
            <a:pPr marL="366104" indent="-366104">
              <a:spcBef>
                <a:spcPts val="1687"/>
              </a:spcBef>
              <a:buSzPct val="171000"/>
              <a:buFont typeface="Calibri" charset="0"/>
              <a:buChar char="•"/>
            </a:pPr>
            <a:r>
              <a:rPr lang="en-US" sz="2200" dirty="0">
                <a:latin typeface="Calibri"/>
                <a:ea typeface="ＭＳ Ｐゴシック" charset="0"/>
                <a:cs typeface="Calibri"/>
                <a:sym typeface="Calibri" charset="0"/>
              </a:rPr>
              <a:t>Accession numbers are </a:t>
            </a:r>
            <a:r>
              <a:rPr lang="en-US" sz="2200" dirty="0">
                <a:latin typeface="Calibri"/>
                <a:ea typeface="ＭＳ Ｐゴシック" charset="0"/>
                <a:cs typeface="Calibri"/>
                <a:sym typeface="Calibri Bold" charset="0"/>
              </a:rPr>
              <a:t>unique identifiers</a:t>
            </a:r>
            <a:r>
              <a:rPr lang="en-US" sz="2200" dirty="0">
                <a:latin typeface="Calibri"/>
                <a:ea typeface="ＭＳ Ｐゴシック" charset="0"/>
                <a:cs typeface="Calibri"/>
                <a:sym typeface="Calibri" charset="0"/>
              </a:rPr>
              <a:t> and can be used to </a:t>
            </a:r>
            <a:r>
              <a:rPr lang="en-US" sz="2200" dirty="0">
                <a:latin typeface="Calibri"/>
                <a:ea typeface="ＭＳ Ｐゴシック" charset="0"/>
                <a:cs typeface="Calibri"/>
                <a:sym typeface="Calibri Bold" charset="0"/>
              </a:rPr>
              <a:t>search databases</a:t>
            </a:r>
          </a:p>
        </p:txBody>
      </p:sp>
      <p:sp>
        <p:nvSpPr>
          <p:cNvPr id="58371" name="Rectangle 4"/>
          <p:cNvSpPr>
            <a:spLocks/>
          </p:cNvSpPr>
          <p:nvPr/>
        </p:nvSpPr>
        <p:spPr bwMode="auto">
          <a:xfrm>
            <a:off x="554735" y="5799832"/>
            <a:ext cx="5874640" cy="66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algn="ctr"/>
            <a:endParaRPr lang="en-US" sz="1300" dirty="0">
              <a:latin typeface="Calibri"/>
              <a:ea typeface="ＭＳ Ｐゴシック" charset="0"/>
              <a:cs typeface="Calibri"/>
              <a:sym typeface="Calibri" charset="0"/>
            </a:endParaRPr>
          </a:p>
          <a:p>
            <a:pPr algn="ctr"/>
            <a:r>
              <a:rPr lang="en-US" dirty="0">
                <a:latin typeface="Calibri"/>
                <a:ea typeface="ＭＳ Ｐゴシック" charset="0"/>
                <a:cs typeface="Calibri"/>
                <a:sym typeface="Calibri" charset="0"/>
              </a:rPr>
              <a:t> Pevsner  J. (2009). </a:t>
            </a:r>
            <a:r>
              <a:rPr lang="en-US" dirty="0">
                <a:latin typeface="Calibri"/>
                <a:ea typeface="ＭＳ Ｐゴシック" charset="0"/>
                <a:cs typeface="Calibri"/>
                <a:sym typeface="Calibri Italic" charset="0"/>
              </a:rPr>
              <a:t>Bioinformatics and Functional Genomics</a:t>
            </a:r>
            <a:r>
              <a:rPr lang="en-US" dirty="0">
                <a:latin typeface="Calibri"/>
                <a:ea typeface="ＭＳ Ｐゴシック" charset="0"/>
                <a:cs typeface="Calibri"/>
                <a:sym typeface="Calibri" charset="0"/>
              </a:rPr>
              <a:t> (Wiley Press, NJ). </a:t>
            </a:r>
            <a:r>
              <a:rPr lang="en-US" dirty="0">
                <a:latin typeface="Calibri"/>
                <a:ea typeface="ＭＳ Ｐゴシック" charset="0"/>
                <a:cs typeface="Calibri"/>
                <a:sym typeface="Calibri Bold" charset="0"/>
              </a:rPr>
              <a:t>2nd Ed: </a:t>
            </a:r>
            <a:r>
              <a:rPr lang="en-US" dirty="0" err="1">
                <a:latin typeface="Calibri"/>
                <a:ea typeface="ＭＳ Ｐゴシック" charset="0"/>
                <a:cs typeface="Calibri"/>
                <a:sym typeface="Calibri" charset="0"/>
              </a:rPr>
              <a:t>pp</a:t>
            </a:r>
            <a:r>
              <a:rPr lang="en-US" dirty="0">
                <a:latin typeface="Calibri"/>
                <a:ea typeface="ＭＳ Ｐゴシック" charset="0"/>
                <a:cs typeface="Calibri"/>
                <a:sym typeface="Calibri" charset="0"/>
              </a:rPr>
              <a:t> 13-47</a:t>
            </a:r>
          </a:p>
        </p:txBody>
      </p:sp>
      <p:sp>
        <p:nvSpPr>
          <p:cNvPr id="58372" name="Rectangle 5"/>
          <p:cNvSpPr>
            <a:spLocks/>
          </p:cNvSpPr>
          <p:nvPr/>
        </p:nvSpPr>
        <p:spPr bwMode="auto">
          <a:xfrm>
            <a:off x="1893094" y="598213"/>
            <a:ext cx="5357813" cy="52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algn="ctr"/>
            <a:r>
              <a:rPr lang="en-US" sz="3600" b="1" dirty="0">
                <a:solidFill>
                  <a:srgbClr val="008080"/>
                </a:solidFill>
                <a:latin typeface="Calibri"/>
                <a:ea typeface="ＭＳ Ｐゴシック" charset="0"/>
                <a:cs typeface="Calibri"/>
                <a:sym typeface="Calibri Bold" charset="0"/>
              </a:rPr>
              <a:t>Accession Numbers </a:t>
            </a:r>
            <a:endParaRPr lang="en-US" sz="3600" b="1" baseline="32000" dirty="0">
              <a:solidFill>
                <a:srgbClr val="008080"/>
              </a:solidFill>
              <a:latin typeface="Calibri"/>
              <a:ea typeface="ＭＳ Ｐゴシック" charset="0"/>
              <a:cs typeface="Calibri"/>
              <a:sym typeface="Calibri Bold" charset="0"/>
            </a:endParaRPr>
          </a:p>
        </p:txBody>
      </p:sp>
    </p:spTree>
    <p:extLst>
      <p:ext uri="{BB962C8B-B14F-4D97-AF65-F5344CB8AC3E}">
        <p14:creationId xmlns:p14="http://schemas.microsoft.com/office/powerpoint/2010/main" val="333529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262" y="5371207"/>
            <a:ext cx="2762622" cy="14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9394" name="Rectangle 3"/>
          <p:cNvSpPr>
            <a:spLocks/>
          </p:cNvSpPr>
          <p:nvPr/>
        </p:nvSpPr>
        <p:spPr bwMode="auto">
          <a:xfrm>
            <a:off x="1276945" y="603994"/>
            <a:ext cx="6581180" cy="65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algn="ctr"/>
            <a:r>
              <a:rPr lang="en-US" sz="3600" b="1" dirty="0">
                <a:solidFill>
                  <a:srgbClr val="008080"/>
                </a:solidFill>
                <a:latin typeface="Calibri"/>
                <a:ea typeface="ＭＳ Ｐゴシック" charset="0"/>
                <a:cs typeface="Calibri"/>
                <a:sym typeface="Calibri Bold" charset="0"/>
              </a:rPr>
              <a:t>Accession Numbers</a:t>
            </a:r>
          </a:p>
        </p:txBody>
      </p:sp>
      <p:pic>
        <p:nvPicPr>
          <p:cNvPr id="5939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945" y="2045717"/>
            <a:ext cx="6974086" cy="18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9398" name="Oval 7"/>
          <p:cNvSpPr>
            <a:spLocks/>
          </p:cNvSpPr>
          <p:nvPr/>
        </p:nvSpPr>
        <p:spPr bwMode="auto">
          <a:xfrm>
            <a:off x="1973461" y="2045717"/>
            <a:ext cx="1473398" cy="401836"/>
          </a:xfrm>
          <a:prstGeom prst="ellipse">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1422733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262" y="5371207"/>
            <a:ext cx="2762622" cy="14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1202" name="Rectangle 3"/>
          <p:cNvSpPr>
            <a:spLocks/>
          </p:cNvSpPr>
          <p:nvPr/>
        </p:nvSpPr>
        <p:spPr bwMode="auto">
          <a:xfrm>
            <a:off x="294496" y="3385367"/>
            <a:ext cx="3003361" cy="194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marL="366104" indent="-366104">
              <a:buSzPct val="125000"/>
              <a:buFont typeface="Calibri" charset="0"/>
              <a:buChar char="•"/>
            </a:pPr>
            <a:r>
              <a:rPr lang="en-US" sz="1400" dirty="0">
                <a:latin typeface="Calibri"/>
                <a:ea typeface="ＭＳ Ｐゴシック" charset="0"/>
                <a:cs typeface="Calibri"/>
                <a:sym typeface="Calibri" charset="0"/>
              </a:rPr>
              <a:t>PIR-PSD</a:t>
            </a:r>
          </a:p>
          <a:p>
            <a:pPr marL="366104" indent="-366104"/>
            <a:r>
              <a:rPr lang="en-US" sz="1400" dirty="0">
                <a:latin typeface="Calibri"/>
                <a:ea typeface="ＭＳ Ｐゴシック" charset="0"/>
                <a:cs typeface="Calibri"/>
                <a:sym typeface="Calibri" charset="0"/>
              </a:rPr>
              <a:t>-Protein Information Resource</a:t>
            </a:r>
          </a:p>
          <a:p>
            <a:pPr marL="366104" indent="-366104"/>
            <a:r>
              <a:rPr lang="en-US" sz="1400" u="sng" dirty="0">
                <a:latin typeface="Calibri"/>
                <a:ea typeface="ＭＳ Ｐゴシック" charset="0"/>
                <a:cs typeface="Calibri"/>
                <a:sym typeface="Calibri" charset="0"/>
                <a:hlinkClick r:id="rId4"/>
              </a:rPr>
              <a:t>http://pir.georgetown.edu/</a:t>
            </a:r>
            <a:endParaRPr lang="en-US" sz="1400" dirty="0">
              <a:latin typeface="Calibri"/>
              <a:ea typeface="ＭＳ Ｐゴシック" charset="0"/>
              <a:cs typeface="Calibri"/>
              <a:sym typeface="Calibri" charset="0"/>
            </a:endParaRPr>
          </a:p>
          <a:p>
            <a:pPr marL="366104" indent="-366104"/>
            <a:endParaRPr lang="en-US" sz="1400" dirty="0">
              <a:latin typeface="Calibri"/>
              <a:ea typeface="ＭＳ Ｐゴシック" charset="0"/>
              <a:cs typeface="Calibri"/>
              <a:sym typeface="Calibri" charset="0"/>
            </a:endParaRPr>
          </a:p>
        </p:txBody>
      </p:sp>
      <p:sp>
        <p:nvSpPr>
          <p:cNvPr id="51203" name="Rectangle 4"/>
          <p:cNvSpPr>
            <a:spLocks/>
          </p:cNvSpPr>
          <p:nvPr/>
        </p:nvSpPr>
        <p:spPr bwMode="auto">
          <a:xfrm>
            <a:off x="276821" y="358984"/>
            <a:ext cx="8590359" cy="56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algn="ctr"/>
            <a:r>
              <a:rPr lang="en-US" sz="3600" b="1" dirty="0">
                <a:solidFill>
                  <a:srgbClr val="008080"/>
                </a:solidFill>
                <a:latin typeface="Calibri"/>
                <a:ea typeface="ＭＳ Ｐゴシック" charset="0"/>
                <a:cs typeface="Calibri"/>
                <a:sym typeface="Calibri Bold" charset="0"/>
              </a:rPr>
              <a:t>Comprehensive Protein Sequence Database: </a:t>
            </a:r>
            <a:r>
              <a:rPr lang="en-US" sz="3600" b="1" dirty="0" err="1">
                <a:solidFill>
                  <a:srgbClr val="008080"/>
                </a:solidFill>
                <a:latin typeface="Calibri"/>
                <a:ea typeface="ＭＳ Ｐゴシック" charset="0"/>
                <a:cs typeface="Calibri"/>
                <a:sym typeface="Calibri Bold" charset="0"/>
              </a:rPr>
              <a:t>UniProt</a:t>
            </a:r>
            <a:r>
              <a:rPr lang="en-US" sz="3600" b="1" dirty="0">
                <a:solidFill>
                  <a:srgbClr val="008080"/>
                </a:solidFill>
                <a:latin typeface="Calibri"/>
                <a:ea typeface="ＭＳ Ｐゴシック" charset="0"/>
                <a:cs typeface="Calibri"/>
                <a:sym typeface="Calibri Bold" charset="0"/>
              </a:rPr>
              <a:t> </a:t>
            </a:r>
            <a:endParaRPr lang="en-US" sz="3600" b="1" baseline="32000" dirty="0">
              <a:solidFill>
                <a:srgbClr val="008080"/>
              </a:solidFill>
              <a:latin typeface="Calibri"/>
              <a:ea typeface="ＭＳ Ｐゴシック" charset="0"/>
              <a:cs typeface="Calibri"/>
              <a:sym typeface="Calibri Bold" charset="0"/>
            </a:endParaRPr>
          </a:p>
        </p:txBody>
      </p:sp>
      <p:sp>
        <p:nvSpPr>
          <p:cNvPr id="51204" name="Rectangle 5"/>
          <p:cNvSpPr>
            <a:spLocks/>
          </p:cNvSpPr>
          <p:nvPr/>
        </p:nvSpPr>
        <p:spPr bwMode="auto">
          <a:xfrm>
            <a:off x="299223" y="4246238"/>
            <a:ext cx="4150925" cy="181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marL="366104" indent="-366104">
              <a:buSzPct val="125000"/>
              <a:buFont typeface="Calibri" charset="0"/>
              <a:buChar char="•"/>
            </a:pPr>
            <a:r>
              <a:rPr lang="en-US" sz="1400" dirty="0">
                <a:latin typeface="Calibri"/>
                <a:ea typeface="ＭＳ Ｐゴシック" charset="0"/>
                <a:cs typeface="Calibri"/>
                <a:sym typeface="Calibri" charset="0"/>
              </a:rPr>
              <a:t>SWISS-PROT</a:t>
            </a:r>
          </a:p>
          <a:p>
            <a:pPr marL="366104" indent="-366104"/>
            <a:r>
              <a:rPr lang="en-US" sz="1400" dirty="0">
                <a:latin typeface="Calibri"/>
                <a:ea typeface="ＭＳ Ｐゴシック" charset="0"/>
                <a:cs typeface="Calibri"/>
                <a:sym typeface="Calibri" charset="0"/>
              </a:rPr>
              <a:t>-Swiss Institute of Bioinformatics</a:t>
            </a:r>
          </a:p>
          <a:p>
            <a:pPr marL="366104" indent="-366104"/>
            <a:endParaRPr lang="en-US" sz="1400" dirty="0">
              <a:latin typeface="Calibri"/>
              <a:ea typeface="ＭＳ Ｐゴシック" charset="0"/>
              <a:cs typeface="Calibri"/>
              <a:sym typeface="Calibri" charset="0"/>
            </a:endParaRPr>
          </a:p>
          <a:p>
            <a:pPr marL="366104" indent="-366104"/>
            <a:endParaRPr lang="en-US" sz="1400" dirty="0">
              <a:latin typeface="Calibri"/>
              <a:ea typeface="ＭＳ Ｐゴシック" charset="0"/>
              <a:cs typeface="Calibri"/>
              <a:sym typeface="Calibri" charset="0"/>
            </a:endParaRPr>
          </a:p>
        </p:txBody>
      </p:sp>
      <p:sp>
        <p:nvSpPr>
          <p:cNvPr id="51205" name="Rectangle 6"/>
          <p:cNvSpPr>
            <a:spLocks/>
          </p:cNvSpPr>
          <p:nvPr/>
        </p:nvSpPr>
        <p:spPr bwMode="auto">
          <a:xfrm>
            <a:off x="276819" y="4697016"/>
            <a:ext cx="4895680" cy="216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marL="366104" indent="-366104">
              <a:buSzPct val="125000"/>
              <a:buFont typeface="Calibri" charset="0"/>
              <a:buChar char="•"/>
            </a:pPr>
            <a:r>
              <a:rPr lang="en-US" sz="1400" dirty="0" err="1">
                <a:latin typeface="Calibri"/>
                <a:ea typeface="ＭＳ Ｐゴシック" charset="0"/>
                <a:cs typeface="Calibri"/>
                <a:sym typeface="Calibri" charset="0"/>
              </a:rPr>
              <a:t>TrEMBL</a:t>
            </a:r>
            <a:endParaRPr lang="en-US" sz="1400" dirty="0">
              <a:latin typeface="Calibri"/>
              <a:ea typeface="ＭＳ Ｐゴシック" charset="0"/>
              <a:cs typeface="Calibri"/>
              <a:sym typeface="Calibri" charset="0"/>
            </a:endParaRPr>
          </a:p>
          <a:p>
            <a:pPr marL="366104" indent="-366104"/>
            <a:r>
              <a:rPr lang="en-US" sz="1400" dirty="0">
                <a:latin typeface="Calibri"/>
                <a:ea typeface="ＭＳ Ｐゴシック" charset="0"/>
                <a:cs typeface="Calibri"/>
                <a:sym typeface="Calibri" charset="0"/>
              </a:rPr>
              <a:t>-Translated EMBL: translation of all coding sequences</a:t>
            </a:r>
          </a:p>
          <a:p>
            <a:pPr marL="366104" indent="-366104"/>
            <a:r>
              <a:rPr lang="en-US" sz="1400" dirty="0">
                <a:latin typeface="Calibri"/>
                <a:ea typeface="ＭＳ Ｐゴシック" charset="0"/>
                <a:cs typeface="Calibri"/>
                <a:sym typeface="Calibri" charset="0"/>
              </a:rPr>
              <a:t>  present in the EMBL nucleotide database</a:t>
            </a:r>
          </a:p>
          <a:p>
            <a:pPr marL="366104" indent="-366104"/>
            <a:endParaRPr lang="en-US" sz="1400" dirty="0">
              <a:latin typeface="Calibri"/>
              <a:ea typeface="ＭＳ Ｐゴシック" charset="0"/>
              <a:cs typeface="Calibri"/>
              <a:sym typeface="Calibri" charset="0"/>
            </a:endParaRPr>
          </a:p>
        </p:txBody>
      </p:sp>
      <p:sp>
        <p:nvSpPr>
          <p:cNvPr id="51206" name="Rectangle 7"/>
          <p:cNvSpPr>
            <a:spLocks/>
          </p:cNvSpPr>
          <p:nvPr/>
        </p:nvSpPr>
        <p:spPr bwMode="auto">
          <a:xfrm>
            <a:off x="276821" y="5987355"/>
            <a:ext cx="5682609"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endParaRPr lang="en-US" sz="1300" dirty="0">
              <a:latin typeface="Calibri"/>
              <a:ea typeface="ＭＳ Ｐゴシック" charset="0"/>
              <a:cs typeface="Calibri"/>
              <a:sym typeface="Calibri" charset="0"/>
            </a:endParaRPr>
          </a:p>
          <a:p>
            <a:r>
              <a:rPr lang="en-US" u="sng" dirty="0">
                <a:latin typeface="Calibri"/>
                <a:ea typeface="ＭＳ Ｐゴシック" charset="0"/>
                <a:cs typeface="Calibri"/>
                <a:sym typeface="Calibri" charset="0"/>
                <a:hlinkClick r:id="rId5"/>
              </a:rPr>
              <a:t>UniProt Consortium. (2012). </a:t>
            </a:r>
            <a:r>
              <a:rPr lang="en-US" u="sng" dirty="0">
                <a:latin typeface="Calibri"/>
                <a:ea typeface="ＭＳ Ｐゴシック" charset="0"/>
                <a:cs typeface="Calibri"/>
                <a:sym typeface="Calibri Italic" charset="0"/>
                <a:hlinkClick r:id="rId5"/>
              </a:rPr>
              <a:t>Nucleic Acids Res. </a:t>
            </a:r>
            <a:r>
              <a:rPr lang="en-US" u="sng" dirty="0">
                <a:latin typeface="Calibri"/>
                <a:ea typeface="ＭＳ Ｐゴシック" charset="0"/>
                <a:cs typeface="Calibri"/>
                <a:sym typeface="Calibri Bold" charset="0"/>
                <a:hlinkClick r:id="rId5"/>
              </a:rPr>
              <a:t>40: </a:t>
            </a:r>
            <a:r>
              <a:rPr lang="en-US" u="sng" dirty="0">
                <a:latin typeface="Calibri"/>
                <a:ea typeface="ＭＳ Ｐゴシック" charset="0"/>
                <a:cs typeface="Calibri"/>
                <a:sym typeface="Calibri" charset="0"/>
                <a:hlinkClick r:id="rId5"/>
              </a:rPr>
              <a:t>D71-75</a:t>
            </a:r>
            <a:endParaRPr lang="en-US" u="sng" dirty="0">
              <a:latin typeface="Calibri"/>
              <a:ea typeface="ＭＳ Ｐゴシック" charset="0"/>
              <a:cs typeface="Calibri"/>
              <a:sym typeface="Calibri" charset="0"/>
            </a:endParaRPr>
          </a:p>
        </p:txBody>
      </p:sp>
      <p:pic>
        <p:nvPicPr>
          <p:cNvPr id="2" name="Picture 1"/>
          <p:cNvPicPr>
            <a:picLocks noChangeAspect="1"/>
          </p:cNvPicPr>
          <p:nvPr/>
        </p:nvPicPr>
        <p:blipFill>
          <a:blip r:embed="rId6"/>
          <a:stretch>
            <a:fillRect/>
          </a:stretch>
        </p:blipFill>
        <p:spPr>
          <a:xfrm>
            <a:off x="3693391" y="3052609"/>
            <a:ext cx="5373741" cy="2081067"/>
          </a:xfrm>
          <a:prstGeom prst="rect">
            <a:avLst/>
          </a:prstGeom>
        </p:spPr>
      </p:pic>
      <p:sp>
        <p:nvSpPr>
          <p:cNvPr id="3" name="TextBox 2"/>
          <p:cNvSpPr txBox="1"/>
          <p:nvPr/>
        </p:nvSpPr>
        <p:spPr>
          <a:xfrm>
            <a:off x="846160" y="1460310"/>
            <a:ext cx="8021019" cy="1200329"/>
          </a:xfrm>
          <a:prstGeom prst="rect">
            <a:avLst/>
          </a:prstGeom>
          <a:noFill/>
        </p:spPr>
        <p:txBody>
          <a:bodyPr wrap="square" rtlCol="0">
            <a:spAutoFit/>
          </a:bodyPr>
          <a:lstStyle/>
          <a:p>
            <a:r>
              <a:rPr lang="en-US" sz="2400" dirty="0" err="1">
                <a:latin typeface="Calibri"/>
                <a:cs typeface="Calibri"/>
              </a:rPr>
              <a:t>UniProt</a:t>
            </a:r>
            <a:r>
              <a:rPr lang="en-US" sz="2400" dirty="0">
                <a:latin typeface="Calibri"/>
                <a:cs typeface="Calibri"/>
              </a:rPr>
              <a:t> is a high-quality, freely accessible protein database with associated functional information</a:t>
            </a:r>
          </a:p>
          <a:p>
            <a:r>
              <a:rPr lang="en-US" sz="2400" dirty="0">
                <a:latin typeface="Calibri"/>
                <a:cs typeface="Calibri"/>
                <a:hlinkClick r:id="rId7"/>
              </a:rPr>
              <a:t>http://www.uniprot.org/</a:t>
            </a:r>
            <a:endParaRPr lang="en-US" sz="2400" dirty="0">
              <a:latin typeface="Calibri"/>
              <a:cs typeface="Calibri"/>
            </a:endParaRPr>
          </a:p>
        </p:txBody>
      </p:sp>
      <p:sp>
        <p:nvSpPr>
          <p:cNvPr id="4" name="TextBox 3"/>
          <p:cNvSpPr txBox="1"/>
          <p:nvPr/>
        </p:nvSpPr>
        <p:spPr>
          <a:xfrm>
            <a:off x="42740" y="2997922"/>
            <a:ext cx="3452884" cy="646331"/>
          </a:xfrm>
          <a:prstGeom prst="rect">
            <a:avLst/>
          </a:prstGeom>
          <a:noFill/>
        </p:spPr>
        <p:txBody>
          <a:bodyPr wrap="square" rtlCol="0">
            <a:spAutoFit/>
          </a:bodyPr>
          <a:lstStyle/>
          <a:p>
            <a:r>
              <a:rPr lang="en-US" dirty="0"/>
              <a:t>The </a:t>
            </a:r>
            <a:r>
              <a:rPr lang="en-US" dirty="0" err="1"/>
              <a:t>UniProt</a:t>
            </a:r>
            <a:r>
              <a:rPr lang="en-US" dirty="0"/>
              <a:t> Consortium consists of the following databases : </a:t>
            </a:r>
          </a:p>
        </p:txBody>
      </p:sp>
    </p:spTree>
    <p:extLst>
      <p:ext uri="{BB962C8B-B14F-4D97-AF65-F5344CB8AC3E}">
        <p14:creationId xmlns:p14="http://schemas.microsoft.com/office/powerpoint/2010/main" val="1174339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262" y="5371207"/>
            <a:ext cx="2762622" cy="14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3250" name="Rectangle 3"/>
          <p:cNvSpPr>
            <a:spLocks/>
          </p:cNvSpPr>
          <p:nvPr/>
        </p:nvSpPr>
        <p:spPr bwMode="auto">
          <a:xfrm>
            <a:off x="276821" y="95994"/>
            <a:ext cx="8590359" cy="56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algn="ctr"/>
            <a:r>
              <a:rPr lang="en-US" sz="3600" b="1" dirty="0" err="1">
                <a:solidFill>
                  <a:srgbClr val="008080"/>
                </a:solidFill>
                <a:latin typeface="Calibri"/>
                <a:ea typeface="ＭＳ Ｐゴシック" charset="0"/>
                <a:cs typeface="Calibri"/>
                <a:sym typeface="Calibri Bold" charset="0"/>
              </a:rPr>
              <a:t>UniProt</a:t>
            </a:r>
            <a:r>
              <a:rPr lang="en-US" sz="3600" b="1" dirty="0">
                <a:solidFill>
                  <a:srgbClr val="008080"/>
                </a:solidFill>
                <a:latin typeface="Calibri"/>
                <a:ea typeface="ＭＳ Ｐゴシック" charset="0"/>
                <a:cs typeface="Calibri"/>
                <a:sym typeface="Calibri Bold" charset="0"/>
              </a:rPr>
              <a:t> Entries - </a:t>
            </a:r>
            <a:r>
              <a:rPr lang="en-US" sz="3600" b="1" dirty="0" err="1">
                <a:solidFill>
                  <a:srgbClr val="008080"/>
                </a:solidFill>
                <a:latin typeface="Calibri"/>
                <a:ea typeface="ＭＳ Ｐゴシック" charset="0"/>
                <a:cs typeface="Calibri"/>
                <a:sym typeface="Calibri Bold" charset="0"/>
              </a:rPr>
              <a:t>Caspase</a:t>
            </a:r>
            <a:r>
              <a:rPr lang="en-US" sz="3600" b="1" dirty="0">
                <a:solidFill>
                  <a:srgbClr val="008080"/>
                </a:solidFill>
                <a:latin typeface="Calibri"/>
                <a:ea typeface="ＭＳ Ｐゴシック" charset="0"/>
                <a:cs typeface="Calibri"/>
                <a:sym typeface="Calibri Bold" charset="0"/>
              </a:rPr>
              <a:t> 9 (Q6EV95)</a:t>
            </a:r>
          </a:p>
        </p:txBody>
      </p:sp>
      <p:grpSp>
        <p:nvGrpSpPr>
          <p:cNvPr id="2" name="Group 1"/>
          <p:cNvGrpSpPr/>
          <p:nvPr/>
        </p:nvGrpSpPr>
        <p:grpSpPr>
          <a:xfrm>
            <a:off x="186646" y="1050864"/>
            <a:ext cx="6947297" cy="4848820"/>
            <a:chOff x="116086" y="1050864"/>
            <a:chExt cx="6947297" cy="4848820"/>
          </a:xfrm>
        </p:grpSpPr>
        <p:pic>
          <p:nvPicPr>
            <p:cNvPr id="5325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385" y="1050864"/>
              <a:ext cx="4984998" cy="484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3252" name="Oval 5"/>
            <p:cNvSpPr>
              <a:spLocks/>
            </p:cNvSpPr>
            <p:nvPr/>
          </p:nvSpPr>
          <p:spPr bwMode="auto">
            <a:xfrm>
              <a:off x="1973461" y="1568786"/>
              <a:ext cx="1473398" cy="401836"/>
            </a:xfrm>
            <a:prstGeom prst="ellipse">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53" name="Line 6"/>
            <p:cNvSpPr>
              <a:spLocks noChangeShapeType="1"/>
            </p:cNvSpPr>
            <p:nvPr/>
          </p:nvSpPr>
          <p:spPr bwMode="auto">
            <a:xfrm>
              <a:off x="1581671" y="1896953"/>
              <a:ext cx="512340" cy="6697"/>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3254" name="Rectangle 7"/>
            <p:cNvSpPr>
              <a:spLocks/>
            </p:cNvSpPr>
            <p:nvPr/>
          </p:nvSpPr>
          <p:spPr bwMode="auto">
            <a:xfrm>
              <a:off x="159219" y="1475025"/>
              <a:ext cx="2115220" cy="5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r>
                <a:rPr lang="en-US" sz="1700" dirty="0">
                  <a:latin typeface="Calibri"/>
                  <a:ea typeface="ＭＳ Ｐゴシック" charset="0"/>
                  <a:cs typeface="Calibri"/>
                  <a:sym typeface="Calibri" charset="0"/>
                </a:rPr>
                <a:t>Information on organism</a:t>
              </a:r>
            </a:p>
          </p:txBody>
        </p:sp>
        <p:sp>
          <p:nvSpPr>
            <p:cNvPr id="53255" name="Oval 8"/>
            <p:cNvSpPr>
              <a:spLocks/>
            </p:cNvSpPr>
            <p:nvPr/>
          </p:nvSpPr>
          <p:spPr bwMode="auto">
            <a:xfrm>
              <a:off x="1946672" y="3122552"/>
              <a:ext cx="1473398" cy="401836"/>
            </a:xfrm>
            <a:prstGeom prst="ellipse">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56" name="Rectangle 9"/>
            <p:cNvSpPr>
              <a:spLocks/>
            </p:cNvSpPr>
            <p:nvPr/>
          </p:nvSpPr>
          <p:spPr bwMode="auto">
            <a:xfrm>
              <a:off x="116086" y="3180595"/>
              <a:ext cx="1268016" cy="58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r>
                <a:rPr lang="en-US" sz="1700" dirty="0">
                  <a:latin typeface="Calibri"/>
                  <a:ea typeface="ＭＳ Ｐゴシック" charset="0"/>
                  <a:cs typeface="Calibri"/>
                  <a:sym typeface="Calibri" charset="0"/>
                </a:rPr>
                <a:t>Sequence information</a:t>
              </a:r>
            </a:p>
          </p:txBody>
        </p:sp>
        <p:sp>
          <p:nvSpPr>
            <p:cNvPr id="53257" name="Line 10"/>
            <p:cNvSpPr>
              <a:spLocks noChangeShapeType="1"/>
            </p:cNvSpPr>
            <p:nvPr/>
          </p:nvSpPr>
          <p:spPr bwMode="auto">
            <a:xfrm rot="10800000" flipH="1">
              <a:off x="1143000" y="3296681"/>
              <a:ext cx="817066" cy="203150"/>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3258" name="Oval 11"/>
            <p:cNvSpPr>
              <a:spLocks/>
            </p:cNvSpPr>
            <p:nvPr/>
          </p:nvSpPr>
          <p:spPr bwMode="auto">
            <a:xfrm>
              <a:off x="1902024" y="4176255"/>
              <a:ext cx="1473398" cy="401836"/>
            </a:xfrm>
            <a:prstGeom prst="ellipse">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59" name="Rectangle 12"/>
            <p:cNvSpPr>
              <a:spLocks/>
            </p:cNvSpPr>
            <p:nvPr/>
          </p:nvSpPr>
          <p:spPr bwMode="auto">
            <a:xfrm>
              <a:off x="129879" y="4720966"/>
              <a:ext cx="2116336" cy="33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r>
                <a:rPr lang="en-US" sz="1700" dirty="0">
                  <a:latin typeface="Calibri"/>
                  <a:ea typeface="ＭＳ Ｐゴシック" charset="0"/>
                  <a:cs typeface="Calibri"/>
                  <a:sym typeface="Calibri" charset="0"/>
                </a:rPr>
                <a:t>Annotations</a:t>
              </a:r>
            </a:p>
          </p:txBody>
        </p:sp>
        <p:sp>
          <p:nvSpPr>
            <p:cNvPr id="53260" name="Line 13"/>
            <p:cNvSpPr>
              <a:spLocks noChangeShapeType="1"/>
            </p:cNvSpPr>
            <p:nvPr/>
          </p:nvSpPr>
          <p:spPr bwMode="auto">
            <a:xfrm rot="10800000" flipH="1">
              <a:off x="1339454" y="4521165"/>
              <a:ext cx="779115" cy="301377"/>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spTree>
    <p:extLst>
      <p:ext uri="{BB962C8B-B14F-4D97-AF65-F5344CB8AC3E}">
        <p14:creationId xmlns:p14="http://schemas.microsoft.com/office/powerpoint/2010/main" val="1466253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262" y="5371207"/>
            <a:ext cx="2762622" cy="14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4275" name="Rectangle 4"/>
          <p:cNvSpPr>
            <a:spLocks/>
          </p:cNvSpPr>
          <p:nvPr/>
        </p:nvSpPr>
        <p:spPr bwMode="auto">
          <a:xfrm>
            <a:off x="150714" y="176628"/>
            <a:ext cx="9048393"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algn="ctr"/>
            <a:r>
              <a:rPr lang="en-US" sz="3600" b="1" dirty="0">
                <a:solidFill>
                  <a:srgbClr val="008080"/>
                </a:solidFill>
                <a:latin typeface="Calibri"/>
                <a:ea typeface="ＭＳ Ｐゴシック" charset="0"/>
                <a:cs typeface="Calibri"/>
                <a:sym typeface="Calibri Bold" charset="0"/>
              </a:rPr>
              <a:t>Integrated Microbial Genomes (IMG) Database - Source of Genomes</a:t>
            </a:r>
          </a:p>
        </p:txBody>
      </p:sp>
      <p:pic>
        <p:nvPicPr>
          <p:cNvPr id="5427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569" y="1599580"/>
            <a:ext cx="7182818"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4278" name="Line 7"/>
          <p:cNvSpPr>
            <a:spLocks noChangeShapeType="1"/>
          </p:cNvSpPr>
          <p:nvPr/>
        </p:nvSpPr>
        <p:spPr bwMode="auto">
          <a:xfrm>
            <a:off x="1598414" y="2639115"/>
            <a:ext cx="533549" cy="7814"/>
          </a:xfrm>
          <a:prstGeom prst="line">
            <a:avLst/>
          </a:prstGeom>
          <a:noFill/>
          <a:ln w="63500">
            <a:solidFill>
              <a:srgbClr val="FF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4279" name="Rectangle 6"/>
          <p:cNvSpPr>
            <a:spLocks/>
          </p:cNvSpPr>
          <p:nvPr/>
        </p:nvSpPr>
        <p:spPr bwMode="auto">
          <a:xfrm>
            <a:off x="2001666" y="5621424"/>
            <a:ext cx="4877806" cy="37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5717" tIns="35717" rIns="35717" bIns="35717" anchor="ctr">
            <a:spAutoFit/>
          </a:bodyPr>
          <a:lstStyle/>
          <a:p>
            <a:r>
              <a:rPr lang="en-US" sz="2000" u="sng" dirty="0">
                <a:latin typeface="Calibri Bold" charset="0"/>
                <a:ea typeface="ＭＳ Ｐゴシック" charset="0"/>
                <a:cs typeface="ＭＳ Ｐゴシック" charset="0"/>
                <a:sym typeface="Calibri Bold" charset="0"/>
                <a:hlinkClick r:id="rId5"/>
              </a:rPr>
              <a:t>https://img.jgi.doe.gov/cgi</a:t>
            </a:r>
            <a:r>
              <a:rPr lang="en-US" sz="2000" u="sng" dirty="0" smtClean="0">
                <a:latin typeface="Calibri Bold" charset="0"/>
                <a:ea typeface="ＭＳ Ｐゴシック" charset="0"/>
                <a:cs typeface="ＭＳ Ｐゴシック" charset="0"/>
                <a:sym typeface="Calibri Bold" charset="0"/>
                <a:hlinkClick r:id="rId5"/>
              </a:rPr>
              <a:t>-bin/</a:t>
            </a:r>
            <a:r>
              <a:rPr lang="en-US" sz="2000" u="sng" dirty="0">
                <a:latin typeface="Calibri Bold" charset="0"/>
                <a:ea typeface="ＭＳ Ｐゴシック" charset="0"/>
                <a:cs typeface="ＭＳ Ｐゴシック" charset="0"/>
                <a:sym typeface="Calibri Bold" charset="0"/>
                <a:hlinkClick r:id="rId5"/>
              </a:rPr>
              <a:t>edu/main.cgi</a:t>
            </a:r>
            <a:endParaRPr lang="en-US" sz="2000" u="sng" dirty="0">
              <a:latin typeface="Calibri Bold" charset="0"/>
              <a:ea typeface="ＭＳ Ｐゴシック" charset="0"/>
              <a:cs typeface="ＭＳ Ｐゴシック" charset="0"/>
              <a:sym typeface="Calibri Bold" charset="0"/>
            </a:endParaRPr>
          </a:p>
        </p:txBody>
      </p:sp>
    </p:spTree>
    <p:extLst>
      <p:ext uri="{BB962C8B-B14F-4D97-AF65-F5344CB8AC3E}">
        <p14:creationId xmlns:p14="http://schemas.microsoft.com/office/powerpoint/2010/main" val="1919365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262" y="5371207"/>
            <a:ext cx="2762622" cy="14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147" name="Rectangle 3"/>
          <p:cNvSpPr>
            <a:spLocks noGrp="1" noChangeArrowheads="1"/>
          </p:cNvSpPr>
          <p:nvPr>
            <p:ph type="body" idx="1"/>
          </p:nvPr>
        </p:nvSpPr>
        <p:spPr>
          <a:xfrm>
            <a:off x="317616" y="370582"/>
            <a:ext cx="8691704" cy="6038700"/>
          </a:xfrm>
        </p:spPr>
        <p:txBody>
          <a:bodyPr lIns="35717" tIns="35717" rIns="35717" bIns="35717" anchor="ctr">
            <a:normAutofit/>
          </a:bodyPr>
          <a:lstStyle/>
          <a:p>
            <a:pPr marL="187516" indent="0">
              <a:spcBef>
                <a:spcPct val="0"/>
              </a:spcBef>
              <a:buSzPct val="171000"/>
              <a:buNone/>
              <a:defRPr/>
            </a:pPr>
            <a:endParaRPr lang="en-US" sz="2200" dirty="0">
              <a:cs typeface="Calibri"/>
              <a:sym typeface="Calibri" charset="0"/>
            </a:endParaRPr>
          </a:p>
          <a:p>
            <a:pPr marL="589338" indent="-401822">
              <a:spcBef>
                <a:spcPct val="0"/>
              </a:spcBef>
              <a:buSzPct val="171000"/>
              <a:buFont typeface="Calibri" charset="0"/>
              <a:buChar char="•"/>
              <a:defRPr/>
            </a:pPr>
            <a:r>
              <a:rPr lang="en-US" sz="2200" dirty="0">
                <a:cs typeface="Calibri"/>
                <a:sym typeface="Calibri" charset="0"/>
              </a:rPr>
              <a:t>Participants will become familiar with the human microbiome project</a:t>
            </a:r>
          </a:p>
          <a:p>
            <a:pPr marL="589338" indent="-401822">
              <a:spcBef>
                <a:spcPts val="1687"/>
              </a:spcBef>
              <a:buSzPct val="171000"/>
              <a:buFont typeface="Calibri" charset="0"/>
              <a:buChar char="•"/>
              <a:defRPr/>
            </a:pPr>
            <a:r>
              <a:rPr lang="en-US" sz="2200" dirty="0">
                <a:cs typeface="Calibri"/>
                <a:sym typeface="Calibri" charset="0"/>
              </a:rPr>
              <a:t>Participants will know how to access the human </a:t>
            </a:r>
            <a:r>
              <a:rPr lang="en-US" sz="2200" dirty="0" err="1">
                <a:cs typeface="Calibri"/>
                <a:sym typeface="Calibri" charset="0"/>
              </a:rPr>
              <a:t>microbiome</a:t>
            </a:r>
            <a:r>
              <a:rPr lang="en-US" sz="2200" dirty="0">
                <a:cs typeface="Calibri"/>
                <a:sym typeface="Calibri" charset="0"/>
              </a:rPr>
              <a:t> project and other biological databases </a:t>
            </a:r>
          </a:p>
          <a:p>
            <a:pPr marL="589338" indent="-401822">
              <a:spcBef>
                <a:spcPts val="1687"/>
              </a:spcBef>
              <a:buSzPct val="171000"/>
              <a:buFont typeface="Calibri" charset="0"/>
              <a:buChar char="•"/>
              <a:defRPr/>
            </a:pPr>
            <a:r>
              <a:rPr lang="en-US" sz="2200" dirty="0">
                <a:cs typeface="Calibri"/>
                <a:sym typeface="Calibri" charset="0"/>
              </a:rPr>
              <a:t>Participants will know the utility of accession numbers</a:t>
            </a:r>
          </a:p>
          <a:p>
            <a:pPr marL="589338" indent="-401822">
              <a:spcBef>
                <a:spcPts val="1687"/>
              </a:spcBef>
              <a:buSzPct val="171000"/>
              <a:buFont typeface="Calibri" charset="0"/>
              <a:buChar char="•"/>
              <a:defRPr/>
            </a:pPr>
            <a:r>
              <a:rPr lang="en-US" sz="2200" dirty="0">
                <a:cs typeface="Calibri"/>
                <a:sym typeface="Calibri" charset="0"/>
              </a:rPr>
              <a:t>Participants will know how to download sequences from databases</a:t>
            </a:r>
          </a:p>
        </p:txBody>
      </p:sp>
      <p:sp>
        <p:nvSpPr>
          <p:cNvPr id="6148" name="Rectangle 4"/>
          <p:cNvSpPr>
            <a:spLocks noGrp="1" noChangeArrowheads="1"/>
          </p:cNvSpPr>
          <p:nvPr>
            <p:ph type="title"/>
          </p:nvPr>
        </p:nvSpPr>
        <p:spPr>
          <a:xfrm>
            <a:off x="1893094" y="709216"/>
            <a:ext cx="5357813" cy="526852"/>
          </a:xfrm>
        </p:spPr>
        <p:txBody>
          <a:bodyPr lIns="35717" tIns="35717" rIns="35717" bIns="35717">
            <a:noAutofit/>
          </a:bodyPr>
          <a:lstStyle/>
          <a:p>
            <a:pPr eaLnBrk="1" hangingPunct="1">
              <a:tabLst>
                <a:tab pos="1890713" algn="l"/>
              </a:tabLst>
              <a:defRPr/>
            </a:pPr>
            <a:r>
              <a:rPr lang="en-US" sz="3600" b="1" dirty="0">
                <a:solidFill>
                  <a:srgbClr val="008080"/>
                </a:solidFill>
                <a:cs typeface="Calibri"/>
                <a:sym typeface="Calibri Bold" charset="0"/>
              </a:rPr>
              <a:t>Learning Goals</a:t>
            </a:r>
            <a:endParaRPr lang="en-US" sz="3600" b="1" dirty="0">
              <a:solidFill>
                <a:srgbClr val="008080"/>
              </a:solidFill>
              <a:ea typeface="ヒラギノ角ゴ ProN W6" charset="0"/>
              <a:cs typeface="Calibri"/>
              <a:sym typeface="Calibri Bold" charset="0"/>
            </a:endParaRPr>
          </a:p>
        </p:txBody>
      </p:sp>
    </p:spTree>
    <p:extLst>
      <p:ext uri="{BB962C8B-B14F-4D97-AF65-F5344CB8AC3E}">
        <p14:creationId xmlns:p14="http://schemas.microsoft.com/office/powerpoint/2010/main" val="2693725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6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73"/>
              </a:spcBef>
              <a:buClr>
                <a:srgbClr val="000000"/>
              </a:buClr>
              <a:buSzPct val="100000"/>
              <a:buFont typeface="Arial" panose="020B0604020202020204" pitchFamily="34" charset="0"/>
              <a:buChar char="•"/>
              <a:defRPr sz="3094">
                <a:solidFill>
                  <a:schemeClr val="tx1"/>
                </a:solidFill>
                <a:latin typeface="Lucida Grande" pitchFamily="2" charset="0"/>
                <a:ea typeface="ヒラギノ角ゴ ProN W3" pitchFamily="2" charset="-128"/>
                <a:sym typeface="Lucida Grande" pitchFamily="2" charset="0"/>
              </a:defRPr>
            </a:lvl1pPr>
            <a:lvl2pPr marL="522368" indent="-200911">
              <a:spcBef>
                <a:spcPts val="703"/>
              </a:spcBef>
              <a:buClr>
                <a:srgbClr val="000000"/>
              </a:buClr>
              <a:buSzPct val="100000"/>
              <a:buFont typeface="Arial" panose="020B0604020202020204" pitchFamily="34" charset="0"/>
              <a:buChar char="–"/>
              <a:defRPr sz="2672">
                <a:solidFill>
                  <a:schemeClr val="tx1"/>
                </a:solidFill>
                <a:latin typeface="Lucida Grande" pitchFamily="2" charset="0"/>
                <a:ea typeface="ヒラギノ角ゴ ProN W3" pitchFamily="2" charset="-128"/>
                <a:sym typeface="Lucida Grande" pitchFamily="2" charset="0"/>
              </a:defRPr>
            </a:lvl2pPr>
            <a:lvl3pPr marL="803643" indent="-160729">
              <a:spcBef>
                <a:spcPts val="562"/>
              </a:spcBef>
              <a:buClr>
                <a:srgbClr val="000000"/>
              </a:buClr>
              <a:buSzPct val="100000"/>
              <a:buFont typeface="Arial" panose="020B0604020202020204" pitchFamily="34" charset="0"/>
              <a:buChar char="•"/>
              <a:defRPr sz="2391">
                <a:solidFill>
                  <a:schemeClr val="tx1"/>
                </a:solidFill>
                <a:latin typeface="Lucida Grande" pitchFamily="2" charset="0"/>
                <a:ea typeface="ヒラギノ角ゴ ProN W3" pitchFamily="2" charset="-128"/>
                <a:sym typeface="Lucida Grande" pitchFamily="2" charset="0"/>
              </a:defRPr>
            </a:lvl3pPr>
            <a:lvl4pPr marL="1125101" indent="-160729">
              <a:spcBef>
                <a:spcPts val="492"/>
              </a:spcBef>
              <a:buClr>
                <a:srgbClr val="000000"/>
              </a:buClr>
              <a:buSzPct val="100000"/>
              <a:buFont typeface="Arial" panose="020B0604020202020204" pitchFamily="34" charset="0"/>
              <a:buChar char="–"/>
              <a:defRPr sz="1969">
                <a:solidFill>
                  <a:schemeClr val="tx1"/>
                </a:solidFill>
                <a:latin typeface="Lucida Grande" pitchFamily="2" charset="0"/>
                <a:ea typeface="ヒラギノ角ゴ ProN W3" pitchFamily="2" charset="-128"/>
                <a:sym typeface="Lucida Grande" pitchFamily="2" charset="0"/>
              </a:defRPr>
            </a:lvl4pPr>
            <a:lvl5pPr marL="1446558" indent="-160729">
              <a:spcBef>
                <a:spcPts val="492"/>
              </a:spcBef>
              <a:buClr>
                <a:srgbClr val="000000"/>
              </a:buClr>
              <a:buSzPct val="100000"/>
              <a:buFont typeface="Arial" panose="020B0604020202020204" pitchFamily="34" charset="0"/>
              <a:buChar char="»"/>
              <a:defRPr sz="1969">
                <a:solidFill>
                  <a:schemeClr val="tx1"/>
                </a:solidFill>
                <a:latin typeface="Lucida Grande" pitchFamily="2" charset="0"/>
                <a:ea typeface="ヒラギノ角ゴ ProN W3" pitchFamily="2" charset="-128"/>
                <a:sym typeface="Lucida Grande" pitchFamily="2" charset="0"/>
              </a:defRPr>
            </a:lvl5pPr>
            <a:lvl6pPr marL="1768015" indent="-160729" eaLnBrk="0" fontAlgn="base" hangingPunct="0">
              <a:spcBef>
                <a:spcPts val="492"/>
              </a:spcBef>
              <a:spcAft>
                <a:spcPct val="0"/>
              </a:spcAft>
              <a:buClr>
                <a:srgbClr val="000000"/>
              </a:buClr>
              <a:buSzPct val="100000"/>
              <a:buFont typeface="Arial" panose="020B0604020202020204" pitchFamily="34" charset="0"/>
              <a:buChar char="»"/>
              <a:defRPr sz="1969">
                <a:solidFill>
                  <a:schemeClr val="tx1"/>
                </a:solidFill>
                <a:latin typeface="Lucida Grande" pitchFamily="2" charset="0"/>
                <a:ea typeface="ヒラギノ角ゴ ProN W3" pitchFamily="2" charset="-128"/>
                <a:sym typeface="Lucida Grande" pitchFamily="2" charset="0"/>
              </a:defRPr>
            </a:lvl6pPr>
            <a:lvl7pPr marL="2089473" indent="-160729" eaLnBrk="0" fontAlgn="base" hangingPunct="0">
              <a:spcBef>
                <a:spcPts val="492"/>
              </a:spcBef>
              <a:spcAft>
                <a:spcPct val="0"/>
              </a:spcAft>
              <a:buClr>
                <a:srgbClr val="000000"/>
              </a:buClr>
              <a:buSzPct val="100000"/>
              <a:buFont typeface="Arial" panose="020B0604020202020204" pitchFamily="34" charset="0"/>
              <a:buChar char="»"/>
              <a:defRPr sz="1969">
                <a:solidFill>
                  <a:schemeClr val="tx1"/>
                </a:solidFill>
                <a:latin typeface="Lucida Grande" pitchFamily="2" charset="0"/>
                <a:ea typeface="ヒラギノ角ゴ ProN W3" pitchFamily="2" charset="-128"/>
                <a:sym typeface="Lucida Grande" pitchFamily="2" charset="0"/>
              </a:defRPr>
            </a:lvl7pPr>
            <a:lvl8pPr marL="2410930" indent="-160729" eaLnBrk="0" fontAlgn="base" hangingPunct="0">
              <a:spcBef>
                <a:spcPts val="492"/>
              </a:spcBef>
              <a:spcAft>
                <a:spcPct val="0"/>
              </a:spcAft>
              <a:buClr>
                <a:srgbClr val="000000"/>
              </a:buClr>
              <a:buSzPct val="100000"/>
              <a:buFont typeface="Arial" panose="020B0604020202020204" pitchFamily="34" charset="0"/>
              <a:buChar char="»"/>
              <a:defRPr sz="1969">
                <a:solidFill>
                  <a:schemeClr val="tx1"/>
                </a:solidFill>
                <a:latin typeface="Lucida Grande" pitchFamily="2" charset="0"/>
                <a:ea typeface="ヒラギノ角ゴ ProN W3" pitchFamily="2" charset="-128"/>
                <a:sym typeface="Lucida Grande" pitchFamily="2" charset="0"/>
              </a:defRPr>
            </a:lvl8pPr>
            <a:lvl9pPr marL="2732387" indent="-160729" eaLnBrk="0" fontAlgn="base" hangingPunct="0">
              <a:spcBef>
                <a:spcPts val="492"/>
              </a:spcBef>
              <a:spcAft>
                <a:spcPct val="0"/>
              </a:spcAft>
              <a:buClr>
                <a:srgbClr val="000000"/>
              </a:buClr>
              <a:buSzPct val="100000"/>
              <a:buFont typeface="Arial" panose="020B0604020202020204" pitchFamily="34" charset="0"/>
              <a:buChar char="»"/>
              <a:defRPr sz="1969">
                <a:solidFill>
                  <a:schemeClr val="tx1"/>
                </a:solidFill>
                <a:latin typeface="Lucida Grande" pitchFamily="2" charset="0"/>
                <a:ea typeface="ヒラギノ角ゴ ProN W3" pitchFamily="2" charset="-128"/>
                <a:sym typeface="Lucida Grande" pitchFamily="2" charset="0"/>
              </a:defRPr>
            </a:lvl9pPr>
          </a:lstStyle>
          <a:p>
            <a:pPr>
              <a:spcBef>
                <a:spcPct val="0"/>
              </a:spcBef>
              <a:buClrTx/>
              <a:buSzTx/>
              <a:buFontTx/>
              <a:buNone/>
            </a:pPr>
            <a:fld id="{E88E9096-B71A-4564-BE92-3593A5BE40BB}" type="slidenum">
              <a:rPr lang="en-US" altLang="en-US" sz="1125">
                <a:solidFill>
                  <a:srgbClr val="878787"/>
                </a:solidFill>
                <a:ea typeface="MS PGothic" panose="020B0600070205080204" pitchFamily="34" charset="-128"/>
              </a:rPr>
              <a:pPr>
                <a:spcBef>
                  <a:spcPct val="0"/>
                </a:spcBef>
                <a:buClrTx/>
                <a:buSzTx/>
                <a:buFontTx/>
                <a:buNone/>
              </a:pPr>
              <a:t>20</a:t>
            </a:fld>
            <a:endParaRPr lang="en-US" altLang="en-US" sz="1125">
              <a:solidFill>
                <a:srgbClr val="878787"/>
              </a:solidFill>
              <a:ea typeface="MS PGothic" panose="020B0600070205080204" pitchFamily="34" charset="-128"/>
            </a:endParaRPr>
          </a:p>
        </p:txBody>
      </p:sp>
      <p:pic>
        <p:nvPicPr>
          <p:cNvPr id="87757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262" y="5371207"/>
            <a:ext cx="2762622" cy="14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877571" name="Text Box 2"/>
          <p:cNvSpPr txBox="1">
            <a:spLocks noChangeArrowheads="1"/>
          </p:cNvSpPr>
          <p:nvPr/>
        </p:nvSpPr>
        <p:spPr bwMode="auto">
          <a:xfrm>
            <a:off x="8443020" y="6507510"/>
            <a:ext cx="243334"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spcBef>
                <a:spcPts val="1100"/>
              </a:spcBef>
              <a:buClr>
                <a:srgbClr val="000000"/>
              </a:buClr>
              <a:buSzPct val="100000"/>
              <a:buFont typeface="Arial" panose="020B0604020202020204" pitchFamily="34" charset="0"/>
              <a:buChar char="•"/>
              <a:defRPr sz="4400">
                <a:solidFill>
                  <a:schemeClr val="tx1"/>
                </a:solidFill>
                <a:latin typeface="Lucida Grande" pitchFamily="2" charset="0"/>
                <a:ea typeface="ヒラギノ角ゴ ProN W3" pitchFamily="2" charset="-128"/>
                <a:sym typeface="Lucida Grande" pitchFamily="2"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pitchFamily="2" charset="0"/>
                <a:ea typeface="ヒラギノ角ゴ ProN W3" pitchFamily="2" charset="-128"/>
                <a:sym typeface="Lucida Grande" pitchFamily="2"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pitchFamily="2" charset="0"/>
                <a:ea typeface="ヒラギノ角ゴ ProN W3" pitchFamily="2" charset="-128"/>
                <a:sym typeface="Lucida Grande" pitchFamily="2"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9pPr>
          </a:lstStyle>
          <a:p>
            <a:pPr algn="r" eaLnBrk="1" hangingPunct="1">
              <a:spcBef>
                <a:spcPct val="0"/>
              </a:spcBef>
              <a:buClrTx/>
              <a:buSzTx/>
              <a:buFontTx/>
              <a:buNone/>
            </a:pPr>
            <a:fld id="{9220D987-0B12-47E5-A4E9-6D4246F4999C}" type="slidenum">
              <a:rPr lang="en-US" altLang="en-US" sz="1125">
                <a:solidFill>
                  <a:srgbClr val="878787"/>
                </a:solidFill>
                <a:ea typeface="MS PGothic" panose="020B0600070205080204" pitchFamily="34" charset="-128"/>
              </a:rPr>
              <a:pPr algn="r" eaLnBrk="1" hangingPunct="1">
                <a:spcBef>
                  <a:spcPct val="0"/>
                </a:spcBef>
                <a:buClrTx/>
                <a:buSzTx/>
                <a:buFontTx/>
                <a:buNone/>
              </a:pPr>
              <a:t>20</a:t>
            </a:fld>
            <a:endParaRPr lang="en-US" altLang="en-US" sz="1125">
              <a:solidFill>
                <a:srgbClr val="878787"/>
              </a:solidFill>
              <a:ea typeface="MS PGothic" panose="020B0600070205080204" pitchFamily="34" charset="-128"/>
            </a:endParaRPr>
          </a:p>
        </p:txBody>
      </p:sp>
      <p:sp>
        <p:nvSpPr>
          <p:cNvPr id="877572" name="AutoShape 3"/>
          <p:cNvSpPr>
            <a:spLocks/>
          </p:cNvSpPr>
          <p:nvPr/>
        </p:nvSpPr>
        <p:spPr bwMode="auto">
          <a:xfrm>
            <a:off x="3214688" y="2265350"/>
            <a:ext cx="2750344" cy="597173"/>
          </a:xfrm>
          <a:prstGeom prst="roundRect">
            <a:avLst>
              <a:gd name="adj" fmla="val 23074"/>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pitchFamily="2" charset="0"/>
                <a:ea typeface="ヒラギノ角ゴ ProN W3" pitchFamily="2" charset="-128"/>
                <a:sym typeface="Lucida Grande" pitchFamily="2"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pitchFamily="2" charset="0"/>
                <a:ea typeface="ヒラギノ角ゴ ProN W3" pitchFamily="2" charset="-128"/>
                <a:sym typeface="Lucida Grande" pitchFamily="2"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pitchFamily="2" charset="0"/>
                <a:ea typeface="ヒラギノ角ゴ ProN W3" pitchFamily="2" charset="-128"/>
                <a:sym typeface="Lucida Grande" pitchFamily="2"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9pPr>
          </a:lstStyle>
          <a:p>
            <a:pPr algn="ctr" eaLnBrk="1" hangingPunct="1">
              <a:spcBef>
                <a:spcPct val="0"/>
              </a:spcBef>
              <a:buClrTx/>
              <a:buSzTx/>
              <a:buFontTx/>
              <a:buNone/>
            </a:pPr>
            <a:endParaRPr lang="en-US" altLang="en-US" sz="4078">
              <a:solidFill>
                <a:srgbClr val="000000"/>
              </a:solidFill>
              <a:latin typeface="Gill Sans" pitchFamily="2" charset="0"/>
              <a:sym typeface="Gill Sans" pitchFamily="2" charset="0"/>
            </a:endParaRPr>
          </a:p>
        </p:txBody>
      </p:sp>
      <p:sp>
        <p:nvSpPr>
          <p:cNvPr id="877573" name="Line 4"/>
          <p:cNvSpPr>
            <a:spLocks noChangeShapeType="1"/>
          </p:cNvSpPr>
          <p:nvPr/>
        </p:nvSpPr>
        <p:spPr bwMode="auto">
          <a:xfrm rot="10800000">
            <a:off x="4551400" y="1270099"/>
            <a:ext cx="1117" cy="994544"/>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sz="1266"/>
          </a:p>
        </p:txBody>
      </p:sp>
      <p:sp>
        <p:nvSpPr>
          <p:cNvPr id="877574" name="AutoShape 5"/>
          <p:cNvSpPr>
            <a:spLocks/>
          </p:cNvSpPr>
          <p:nvPr/>
        </p:nvSpPr>
        <p:spPr bwMode="auto">
          <a:xfrm>
            <a:off x="3125974" y="442970"/>
            <a:ext cx="2786063" cy="830461"/>
          </a:xfrm>
          <a:prstGeom prst="roundRect">
            <a:avLst>
              <a:gd name="adj" fmla="val 16125"/>
            </a:avLst>
          </a:prstGeom>
          <a:noFill/>
          <a:ln w="25400">
            <a:solidFill>
              <a:schemeClr val="tx1"/>
            </a:solidFill>
            <a:miter lim="800000"/>
            <a:headEnd/>
            <a:tailEnd/>
          </a:ln>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pitchFamily="2" charset="0"/>
                <a:ea typeface="ヒラギノ角ゴ ProN W3" pitchFamily="2" charset="-128"/>
                <a:sym typeface="Lucida Grande" pitchFamily="2"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pitchFamily="2" charset="0"/>
                <a:ea typeface="ヒラギノ角ゴ ProN W3" pitchFamily="2" charset="-128"/>
                <a:sym typeface="Lucida Grande" pitchFamily="2"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pitchFamily="2" charset="0"/>
                <a:ea typeface="ヒラギノ角ゴ ProN W3" pitchFamily="2" charset="-128"/>
                <a:sym typeface="Lucida Grande" pitchFamily="2"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9pPr>
          </a:lstStyle>
          <a:p>
            <a:pPr algn="ctr" eaLnBrk="1" hangingPunct="1">
              <a:spcBef>
                <a:spcPct val="0"/>
              </a:spcBef>
              <a:buClrTx/>
              <a:buSzTx/>
              <a:buFontTx/>
              <a:buNone/>
            </a:pPr>
            <a:endParaRPr lang="en-US" altLang="en-US" sz="4078">
              <a:solidFill>
                <a:srgbClr val="000000"/>
              </a:solidFill>
              <a:latin typeface="Gill Sans" pitchFamily="2" charset="0"/>
              <a:sym typeface="Gill Sans" pitchFamily="2" charset="0"/>
            </a:endParaRPr>
          </a:p>
        </p:txBody>
      </p:sp>
      <p:sp>
        <p:nvSpPr>
          <p:cNvPr id="877575" name="AutoShape 6"/>
          <p:cNvSpPr>
            <a:spLocks/>
          </p:cNvSpPr>
          <p:nvPr/>
        </p:nvSpPr>
        <p:spPr bwMode="auto">
          <a:xfrm>
            <a:off x="3125974" y="3725911"/>
            <a:ext cx="2894285" cy="741165"/>
          </a:xfrm>
          <a:prstGeom prst="roundRect">
            <a:avLst>
              <a:gd name="adj" fmla="val 13759"/>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pitchFamily="2" charset="0"/>
                <a:ea typeface="ヒラギノ角ゴ ProN W3" pitchFamily="2" charset="-128"/>
                <a:sym typeface="Lucida Grande" pitchFamily="2"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pitchFamily="2" charset="0"/>
                <a:ea typeface="ヒラギノ角ゴ ProN W3" pitchFamily="2" charset="-128"/>
                <a:sym typeface="Lucida Grande" pitchFamily="2"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pitchFamily="2" charset="0"/>
                <a:ea typeface="ヒラギノ角ゴ ProN W3" pitchFamily="2" charset="-128"/>
                <a:sym typeface="Lucida Grande" pitchFamily="2"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9pPr>
          </a:lstStyle>
          <a:p>
            <a:pPr algn="ctr" eaLnBrk="1" hangingPunct="1">
              <a:spcBef>
                <a:spcPct val="0"/>
              </a:spcBef>
              <a:buClrTx/>
              <a:buSzTx/>
              <a:buFontTx/>
              <a:buNone/>
            </a:pPr>
            <a:endParaRPr lang="en-US" altLang="en-US" sz="4078">
              <a:solidFill>
                <a:srgbClr val="000000"/>
              </a:solidFill>
              <a:latin typeface="Gill Sans" pitchFamily="2" charset="0"/>
              <a:sym typeface="Gill Sans" pitchFamily="2" charset="0"/>
            </a:endParaRPr>
          </a:p>
        </p:txBody>
      </p:sp>
      <p:sp>
        <p:nvSpPr>
          <p:cNvPr id="877576" name="Rectangle 7"/>
          <p:cNvSpPr>
            <a:spLocks/>
          </p:cNvSpPr>
          <p:nvPr/>
        </p:nvSpPr>
        <p:spPr bwMode="auto">
          <a:xfrm>
            <a:off x="3433465" y="3843812"/>
            <a:ext cx="2312789"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pitchFamily="2" charset="0"/>
                <a:ea typeface="ヒラギノ角ゴ ProN W3" pitchFamily="2" charset="-128"/>
                <a:sym typeface="Lucida Grande" pitchFamily="2"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pitchFamily="2" charset="0"/>
                <a:ea typeface="ヒラギノ角ゴ ProN W3" pitchFamily="2" charset="-128"/>
                <a:sym typeface="Lucida Grande" pitchFamily="2"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pitchFamily="2" charset="0"/>
                <a:ea typeface="ヒラギノ角ゴ ProN W3" pitchFamily="2" charset="-128"/>
                <a:sym typeface="Lucida Grande" pitchFamily="2"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9pPr>
          </a:lstStyle>
          <a:p>
            <a:pPr algn="ctr" eaLnBrk="1" hangingPunct="1">
              <a:spcBef>
                <a:spcPct val="0"/>
              </a:spcBef>
              <a:buClrTx/>
              <a:buSzTx/>
              <a:buFontTx/>
              <a:buNone/>
            </a:pPr>
            <a:r>
              <a:rPr lang="en-US" altLang="en-US" sz="1687" dirty="0" smtClean="0">
                <a:latin typeface="Calibri Bold" panose="020F0702030404030204" pitchFamily="34" charset="0"/>
                <a:ea typeface="MS PGothic" panose="020B0600070205080204" pitchFamily="34" charset="-128"/>
                <a:sym typeface="Calibri Bold" panose="020F0702030404030204" pitchFamily="34" charset="0"/>
              </a:rPr>
              <a:t>Access the </a:t>
            </a:r>
            <a:r>
              <a:rPr lang="en-US" altLang="en-US" sz="1687" dirty="0">
                <a:latin typeface="Calibri Bold" panose="020F0702030404030204" pitchFamily="34" charset="0"/>
                <a:ea typeface="MS PGothic" panose="020B0600070205080204" pitchFamily="34" charset="-128"/>
                <a:sym typeface="Calibri Bold" panose="020F0702030404030204" pitchFamily="34" charset="0"/>
              </a:rPr>
              <a:t>FASTA </a:t>
            </a:r>
          </a:p>
          <a:p>
            <a:pPr algn="ctr" eaLnBrk="1" hangingPunct="1">
              <a:spcBef>
                <a:spcPct val="0"/>
              </a:spcBef>
              <a:buClrTx/>
              <a:buSzTx/>
              <a:buFontTx/>
              <a:buNone/>
            </a:pPr>
            <a:r>
              <a:rPr lang="en-US" altLang="en-US" sz="1687" dirty="0">
                <a:latin typeface="Calibri Bold" panose="020F0702030404030204" pitchFamily="34" charset="0"/>
                <a:ea typeface="MS PGothic" panose="020B0600070205080204" pitchFamily="34" charset="-128"/>
                <a:sym typeface="Calibri Bold" panose="020F0702030404030204" pitchFamily="34" charset="0"/>
              </a:rPr>
              <a:t>sequence</a:t>
            </a:r>
          </a:p>
        </p:txBody>
      </p:sp>
      <p:sp>
        <p:nvSpPr>
          <p:cNvPr id="877577" name="AutoShape 8"/>
          <p:cNvSpPr>
            <a:spLocks/>
          </p:cNvSpPr>
          <p:nvPr/>
        </p:nvSpPr>
        <p:spPr bwMode="auto">
          <a:xfrm>
            <a:off x="3178969" y="5116711"/>
            <a:ext cx="2786063" cy="580430"/>
          </a:xfrm>
          <a:prstGeom prst="roundRect">
            <a:avLst>
              <a:gd name="adj" fmla="val 23074"/>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pitchFamily="2" charset="0"/>
                <a:ea typeface="ヒラギノ角ゴ ProN W3" pitchFamily="2" charset="-128"/>
                <a:sym typeface="Lucida Grande" pitchFamily="2"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pitchFamily="2" charset="0"/>
                <a:ea typeface="ヒラギノ角ゴ ProN W3" pitchFamily="2" charset="-128"/>
                <a:sym typeface="Lucida Grande" pitchFamily="2"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pitchFamily="2" charset="0"/>
                <a:ea typeface="ヒラギノ角ゴ ProN W3" pitchFamily="2" charset="-128"/>
                <a:sym typeface="Lucida Grande" pitchFamily="2"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9pPr>
          </a:lstStyle>
          <a:p>
            <a:pPr algn="ctr" eaLnBrk="1" hangingPunct="1">
              <a:spcBef>
                <a:spcPct val="0"/>
              </a:spcBef>
              <a:buClrTx/>
              <a:buSzTx/>
              <a:buFontTx/>
              <a:buNone/>
            </a:pPr>
            <a:endParaRPr lang="en-US" altLang="en-US" sz="4078">
              <a:solidFill>
                <a:srgbClr val="000000"/>
              </a:solidFill>
              <a:latin typeface="Gill Sans" pitchFamily="2" charset="0"/>
              <a:sym typeface="Gill Sans" pitchFamily="2" charset="0"/>
            </a:endParaRPr>
          </a:p>
        </p:txBody>
      </p:sp>
      <p:sp>
        <p:nvSpPr>
          <p:cNvPr id="877578" name="Rectangle 9"/>
          <p:cNvSpPr>
            <a:spLocks/>
          </p:cNvSpPr>
          <p:nvPr/>
        </p:nvSpPr>
        <p:spPr bwMode="auto">
          <a:xfrm>
            <a:off x="3348633" y="5125641"/>
            <a:ext cx="243780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pitchFamily="2" charset="0"/>
                <a:ea typeface="ヒラギノ角ゴ ProN W3" pitchFamily="2" charset="-128"/>
                <a:sym typeface="Lucida Grande" pitchFamily="2"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pitchFamily="2" charset="0"/>
                <a:ea typeface="ヒラギノ角ゴ ProN W3" pitchFamily="2" charset="-128"/>
                <a:sym typeface="Lucida Grande" pitchFamily="2"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pitchFamily="2" charset="0"/>
                <a:ea typeface="ヒラギノ角ゴ ProN W3" pitchFamily="2" charset="-128"/>
                <a:sym typeface="Lucida Grande" pitchFamily="2"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9pPr>
          </a:lstStyle>
          <a:p>
            <a:pPr algn="ctr" eaLnBrk="1" hangingPunct="1">
              <a:spcBef>
                <a:spcPct val="0"/>
              </a:spcBef>
              <a:buClrTx/>
              <a:buSzTx/>
              <a:buFontTx/>
              <a:buNone/>
            </a:pPr>
            <a:r>
              <a:rPr lang="en-US" altLang="en-US" sz="1687" dirty="0" smtClean="0">
                <a:latin typeface="Calibri Bold" panose="020F0702030404030204" pitchFamily="34" charset="0"/>
                <a:ea typeface="MS PGothic" panose="020B0600070205080204" pitchFamily="34" charset="-128"/>
                <a:sym typeface="Calibri Bold" panose="020F0702030404030204" pitchFamily="34" charset="0"/>
              </a:rPr>
              <a:t>Download </a:t>
            </a:r>
            <a:r>
              <a:rPr lang="en-US" altLang="en-US" sz="1687" dirty="0">
                <a:latin typeface="Calibri Bold" panose="020F0702030404030204" pitchFamily="34" charset="0"/>
                <a:ea typeface="MS PGothic" panose="020B0600070205080204" pitchFamily="34" charset="-128"/>
                <a:sym typeface="Calibri Bold" panose="020F0702030404030204" pitchFamily="34" charset="0"/>
              </a:rPr>
              <a:t>complete genome</a:t>
            </a:r>
          </a:p>
        </p:txBody>
      </p:sp>
      <p:sp>
        <p:nvSpPr>
          <p:cNvPr id="877579" name="Line 10"/>
          <p:cNvSpPr>
            <a:spLocks noChangeShapeType="1"/>
          </p:cNvSpPr>
          <p:nvPr/>
        </p:nvSpPr>
        <p:spPr bwMode="auto">
          <a:xfrm rot="10800000">
            <a:off x="4561953" y="2866988"/>
            <a:ext cx="1117" cy="851669"/>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sz="1266"/>
          </a:p>
        </p:txBody>
      </p:sp>
      <p:sp>
        <p:nvSpPr>
          <p:cNvPr id="877580" name="Line 11"/>
          <p:cNvSpPr>
            <a:spLocks noChangeShapeType="1"/>
          </p:cNvSpPr>
          <p:nvPr/>
        </p:nvSpPr>
        <p:spPr bwMode="auto">
          <a:xfrm rot="10800000">
            <a:off x="4565303" y="4471541"/>
            <a:ext cx="6697" cy="603870"/>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sz="1266"/>
          </a:p>
        </p:txBody>
      </p:sp>
      <p:sp>
        <p:nvSpPr>
          <p:cNvPr id="877581" name="Rectangle 12"/>
          <p:cNvSpPr>
            <a:spLocks/>
          </p:cNvSpPr>
          <p:nvPr/>
        </p:nvSpPr>
        <p:spPr bwMode="auto">
          <a:xfrm>
            <a:off x="3259919" y="552655"/>
            <a:ext cx="251817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1100"/>
              </a:spcBef>
              <a:buClr>
                <a:srgbClr val="000000"/>
              </a:buClr>
              <a:buSzPct val="100000"/>
              <a:buFont typeface="Arial" panose="020B0604020202020204" pitchFamily="34" charset="0"/>
              <a:buChar char="•"/>
              <a:defRPr sz="4400">
                <a:solidFill>
                  <a:schemeClr val="tx1"/>
                </a:solidFill>
                <a:latin typeface="Lucida Grande" pitchFamily="2" charset="0"/>
                <a:ea typeface="ヒラギノ角ゴ ProN W3" pitchFamily="2" charset="-128"/>
                <a:sym typeface="Lucida Grande" pitchFamily="2"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pitchFamily="2" charset="0"/>
                <a:ea typeface="ヒラギノ角ゴ ProN W3" pitchFamily="2" charset="-128"/>
                <a:sym typeface="Lucida Grande" pitchFamily="2"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pitchFamily="2" charset="0"/>
                <a:ea typeface="ヒラギノ角ゴ ProN W3" pitchFamily="2" charset="-128"/>
                <a:sym typeface="Lucida Grande" pitchFamily="2"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9pPr>
          </a:lstStyle>
          <a:p>
            <a:pPr algn="ctr" eaLnBrk="1" hangingPunct="1">
              <a:spcBef>
                <a:spcPct val="0"/>
              </a:spcBef>
              <a:buClrTx/>
              <a:buSzTx/>
              <a:buFontTx/>
              <a:buNone/>
            </a:pPr>
            <a:r>
              <a:rPr lang="en-US" altLang="en-US" sz="1687" dirty="0" smtClean="0">
                <a:latin typeface="Calibri Bold" panose="020F0702030404030204" pitchFamily="34" charset="0"/>
                <a:ea typeface="MS PGothic" panose="020B0600070205080204" pitchFamily="34" charset="-128"/>
                <a:sym typeface="Calibri Bold" panose="020F0702030404030204" pitchFamily="34" charset="0"/>
              </a:rPr>
              <a:t>Access </a:t>
            </a:r>
            <a:r>
              <a:rPr lang="en-US" altLang="en-US" sz="1687" dirty="0">
                <a:latin typeface="Calibri Bold" panose="020F0702030404030204" pitchFamily="34" charset="0"/>
                <a:ea typeface="MS PGothic" panose="020B0600070205080204" pitchFamily="34" charset="-128"/>
                <a:sym typeface="Calibri Bold" panose="020F0702030404030204" pitchFamily="34" charset="0"/>
              </a:rPr>
              <a:t>the IMG Genome Browser</a:t>
            </a:r>
          </a:p>
        </p:txBody>
      </p:sp>
      <p:sp>
        <p:nvSpPr>
          <p:cNvPr id="877583" name="Rectangle 15"/>
          <p:cNvSpPr>
            <a:spLocks/>
          </p:cNvSpPr>
          <p:nvPr/>
        </p:nvSpPr>
        <p:spPr bwMode="auto">
          <a:xfrm>
            <a:off x="3660451" y="2312660"/>
            <a:ext cx="2125987" cy="51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spAutoFit/>
          </a:bodyPr>
          <a:lstStyle>
            <a:lvl1pPr>
              <a:spcBef>
                <a:spcPts val="1100"/>
              </a:spcBef>
              <a:buClr>
                <a:srgbClr val="000000"/>
              </a:buClr>
              <a:buSzPct val="100000"/>
              <a:buFont typeface="Arial" panose="020B0604020202020204" pitchFamily="34" charset="0"/>
              <a:buChar char="•"/>
              <a:defRPr sz="4400">
                <a:solidFill>
                  <a:schemeClr val="tx1"/>
                </a:solidFill>
                <a:latin typeface="Lucida Grande" pitchFamily="2" charset="0"/>
                <a:ea typeface="ヒラギノ角ゴ ProN W3" pitchFamily="2" charset="-128"/>
                <a:sym typeface="Lucida Grande" pitchFamily="2" charset="0"/>
              </a:defRPr>
            </a:lvl1pPr>
            <a:lvl2pPr marL="742950" indent="-285750">
              <a:spcBef>
                <a:spcPts val="1000"/>
              </a:spcBef>
              <a:buClr>
                <a:srgbClr val="000000"/>
              </a:buClr>
              <a:buSzPct val="100000"/>
              <a:buFont typeface="Arial" panose="020B0604020202020204" pitchFamily="34" charset="0"/>
              <a:buChar char="–"/>
              <a:defRPr sz="3800">
                <a:solidFill>
                  <a:schemeClr val="tx1"/>
                </a:solidFill>
                <a:latin typeface="Lucida Grande" pitchFamily="2" charset="0"/>
                <a:ea typeface="ヒラギノ角ゴ ProN W3" pitchFamily="2" charset="-128"/>
                <a:sym typeface="Lucida Grande" pitchFamily="2" charset="0"/>
              </a:defRPr>
            </a:lvl2pPr>
            <a:lvl3pPr marL="1143000" indent="-228600">
              <a:spcBef>
                <a:spcPts val="800"/>
              </a:spcBef>
              <a:buClr>
                <a:srgbClr val="000000"/>
              </a:buClr>
              <a:buSzPct val="100000"/>
              <a:buFont typeface="Arial" panose="020B0604020202020204" pitchFamily="34" charset="0"/>
              <a:buChar char="•"/>
              <a:defRPr sz="3400">
                <a:solidFill>
                  <a:schemeClr val="tx1"/>
                </a:solidFill>
                <a:latin typeface="Lucida Grande" pitchFamily="2" charset="0"/>
                <a:ea typeface="ヒラギノ角ゴ ProN W3" pitchFamily="2" charset="-128"/>
                <a:sym typeface="Lucida Grande" pitchFamily="2" charset="0"/>
              </a:defRPr>
            </a:lvl3pPr>
            <a:lvl4pPr marL="1600200" indent="-228600">
              <a:spcBef>
                <a:spcPts val="700"/>
              </a:spcBef>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4pPr>
            <a:lvl5pPr marL="2057400" indent="-228600">
              <a:spcBef>
                <a:spcPts val="700"/>
              </a:spcBef>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5pPr>
            <a:lvl6pPr marL="25146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6pPr>
            <a:lvl7pPr marL="29718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7pPr>
            <a:lvl8pPr marL="34290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8pPr>
            <a:lvl9pPr marL="3886200" indent="-22860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Lucida Grande" pitchFamily="2" charset="0"/>
                <a:ea typeface="ヒラギノ角ゴ ProN W3" pitchFamily="2" charset="-128"/>
                <a:sym typeface="Lucida Grande" pitchFamily="2" charset="0"/>
              </a:defRPr>
            </a:lvl9pPr>
          </a:lstStyle>
          <a:p>
            <a:pPr eaLnBrk="1" hangingPunct="1">
              <a:spcBef>
                <a:spcPct val="0"/>
              </a:spcBef>
              <a:buClrTx/>
              <a:buSzTx/>
              <a:buFontTx/>
              <a:buNone/>
            </a:pPr>
            <a:r>
              <a:rPr lang="en-US" altLang="en-US" sz="1687" dirty="0">
                <a:latin typeface="Calibri Bold" panose="020F0702030404030204" pitchFamily="34" charset="0"/>
                <a:ea typeface="MS PGothic" panose="020B0600070205080204" pitchFamily="34" charset="-128"/>
                <a:sym typeface="Calibri Bold" panose="020F0702030404030204" pitchFamily="34" charset="0"/>
              </a:rPr>
              <a:t>Genome </a:t>
            </a:r>
            <a:r>
              <a:rPr lang="en-US" altLang="en-US" sz="1687" dirty="0" smtClean="0">
                <a:latin typeface="Calibri Bold" panose="020F0702030404030204" pitchFamily="34" charset="0"/>
                <a:ea typeface="MS PGothic" panose="020B0600070205080204" pitchFamily="34" charset="-128"/>
                <a:sym typeface="Calibri Bold" panose="020F0702030404030204" pitchFamily="34" charset="0"/>
              </a:rPr>
              <a:t>search </a:t>
            </a:r>
            <a:r>
              <a:rPr lang="en-US" altLang="en-US" sz="1687" dirty="0">
                <a:latin typeface="Calibri Bold" panose="020F0702030404030204" pitchFamily="34" charset="0"/>
                <a:ea typeface="MS PGothic" panose="020B0600070205080204" pitchFamily="34" charset="-128"/>
                <a:sym typeface="Calibri Bold" panose="020F0702030404030204" pitchFamily="34" charset="0"/>
              </a:rPr>
              <a:t>for </a:t>
            </a:r>
          </a:p>
          <a:p>
            <a:pPr eaLnBrk="1" hangingPunct="1">
              <a:spcBef>
                <a:spcPct val="0"/>
              </a:spcBef>
              <a:buClrTx/>
              <a:buSzTx/>
              <a:buFontTx/>
              <a:buNone/>
            </a:pPr>
            <a:r>
              <a:rPr lang="en-US" altLang="en-US" sz="1687" dirty="0">
                <a:latin typeface="Calibri Bold" panose="020F0702030404030204" pitchFamily="34" charset="0"/>
                <a:ea typeface="MS PGothic" panose="020B0600070205080204" pitchFamily="34" charset="-128"/>
                <a:sym typeface="Calibri Bold" panose="020F0702030404030204" pitchFamily="34" charset="0"/>
              </a:rPr>
              <a:t>organism of interest</a:t>
            </a:r>
          </a:p>
        </p:txBody>
      </p:sp>
    </p:spTree>
    <p:extLst>
      <p:ext uri="{BB962C8B-B14F-4D97-AF65-F5344CB8AC3E}">
        <p14:creationId xmlns:p14="http://schemas.microsoft.com/office/powerpoint/2010/main" val="3966985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262" y="5371207"/>
            <a:ext cx="2762622" cy="14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4274" name="Rectangle 3"/>
          <p:cNvSpPr>
            <a:spLocks/>
          </p:cNvSpPr>
          <p:nvPr/>
        </p:nvSpPr>
        <p:spPr bwMode="auto">
          <a:xfrm>
            <a:off x="90592" y="5698985"/>
            <a:ext cx="6384274" cy="995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35717" tIns="35717" rIns="35717" bIns="35717" anchor="ctr">
            <a:spAutoFit/>
          </a:bodyPr>
          <a:lstStyle/>
          <a:p>
            <a:endParaRPr lang="en-US" sz="2000" dirty="0">
              <a:latin typeface="Calibri Bold" charset="0"/>
              <a:ea typeface="ＭＳ Ｐゴシック" charset="0"/>
              <a:cs typeface="ＭＳ Ｐゴシック" charset="0"/>
              <a:sym typeface="Calibri Bold" charset="0"/>
            </a:endParaRPr>
          </a:p>
          <a:p>
            <a:r>
              <a:rPr lang="en-US" sz="2000" dirty="0">
                <a:latin typeface="Calibri"/>
                <a:ea typeface="ＭＳ Ｐゴシック" charset="0"/>
                <a:cs typeface="Calibri"/>
                <a:sym typeface="Calibri Bold" charset="0"/>
              </a:rPr>
              <a:t>Under the pull down tab Find </a:t>
            </a:r>
            <a:r>
              <a:rPr lang="en-US" sz="2000" dirty="0" smtClean="0">
                <a:latin typeface="Calibri"/>
                <a:ea typeface="ＭＳ Ｐゴシック" charset="0"/>
                <a:cs typeface="Calibri"/>
                <a:sym typeface="Calibri Bold" charset="0"/>
              </a:rPr>
              <a:t>Genomes (see </a:t>
            </a:r>
            <a:r>
              <a:rPr lang="en-US" sz="2000" dirty="0" smtClean="0">
                <a:solidFill>
                  <a:srgbClr val="FF0000"/>
                </a:solidFill>
                <a:latin typeface="Calibri"/>
                <a:ea typeface="ＭＳ Ｐゴシック" charset="0"/>
                <a:cs typeface="Calibri"/>
                <a:sym typeface="Calibri Bold" charset="0"/>
              </a:rPr>
              <a:t>red</a:t>
            </a:r>
            <a:r>
              <a:rPr lang="en-US" sz="2000" dirty="0" smtClean="0">
                <a:latin typeface="Calibri"/>
                <a:ea typeface="ＭＳ Ｐゴシック" charset="0"/>
                <a:cs typeface="Calibri"/>
                <a:sym typeface="Calibri Bold" charset="0"/>
              </a:rPr>
              <a:t> </a:t>
            </a:r>
            <a:r>
              <a:rPr lang="en-US" sz="2000" dirty="0" smtClean="0">
                <a:solidFill>
                  <a:srgbClr val="FF0000"/>
                </a:solidFill>
                <a:latin typeface="Calibri"/>
                <a:ea typeface="ＭＳ Ｐゴシック" charset="0"/>
                <a:cs typeface="Calibri"/>
                <a:sym typeface="Calibri Bold" charset="0"/>
              </a:rPr>
              <a:t>bar </a:t>
            </a:r>
            <a:r>
              <a:rPr lang="en-US" sz="2000" dirty="0" smtClean="0">
                <a:latin typeface="Calibri"/>
                <a:ea typeface="ＭＳ Ｐゴシック" charset="0"/>
                <a:cs typeface="Calibri"/>
                <a:sym typeface="Calibri Bold" charset="0"/>
              </a:rPr>
              <a:t>above), </a:t>
            </a:r>
            <a:r>
              <a:rPr lang="en-US" sz="2000" dirty="0">
                <a:latin typeface="Calibri"/>
                <a:ea typeface="ＭＳ Ｐゴシック" charset="0"/>
                <a:cs typeface="Calibri"/>
                <a:sym typeface="Calibri Bold" charset="0"/>
              </a:rPr>
              <a:t>click on Genome Browser</a:t>
            </a:r>
          </a:p>
        </p:txBody>
      </p:sp>
      <p:sp>
        <p:nvSpPr>
          <p:cNvPr id="54275" name="Rectangle 4"/>
          <p:cNvSpPr>
            <a:spLocks/>
          </p:cNvSpPr>
          <p:nvPr/>
        </p:nvSpPr>
        <p:spPr bwMode="auto">
          <a:xfrm>
            <a:off x="80154" y="176628"/>
            <a:ext cx="9048393"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algn="ctr"/>
            <a:r>
              <a:rPr lang="en-US" sz="3600" b="1" dirty="0">
                <a:solidFill>
                  <a:srgbClr val="008080"/>
                </a:solidFill>
                <a:latin typeface="Calibri"/>
                <a:ea typeface="ＭＳ Ｐゴシック" charset="0"/>
                <a:cs typeface="Calibri"/>
                <a:sym typeface="Calibri Bold" charset="0"/>
              </a:rPr>
              <a:t>Integrated Microbial Genomes (IMG) Database - Source of Genomes</a:t>
            </a:r>
          </a:p>
        </p:txBody>
      </p:sp>
      <p:sp>
        <p:nvSpPr>
          <p:cNvPr id="54279" name="Rectangle 6"/>
          <p:cNvSpPr>
            <a:spLocks/>
          </p:cNvSpPr>
          <p:nvPr/>
        </p:nvSpPr>
        <p:spPr bwMode="auto">
          <a:xfrm>
            <a:off x="2286000" y="5506996"/>
            <a:ext cx="4563070"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5717" tIns="35717" rIns="35717" bIns="35717" anchor="ctr">
            <a:spAutoFit/>
          </a:bodyPr>
          <a:lstStyle/>
          <a:p>
            <a:r>
              <a:rPr lang="en-US" sz="2000" u="sng" dirty="0">
                <a:latin typeface="Calibri Bold" charset="0"/>
                <a:ea typeface="ＭＳ Ｐゴシック" charset="0"/>
                <a:cs typeface="ＭＳ Ｐゴシック" charset="0"/>
                <a:sym typeface="Calibri Bold" charset="0"/>
                <a:hlinkClick r:id="rId4"/>
              </a:rPr>
              <a:t>https://img.jgi.doe.gov/cgi-bin/w/main.cgi</a:t>
            </a:r>
            <a:endParaRPr lang="en-US" sz="2000" u="sng" dirty="0">
              <a:latin typeface="Calibri Bold" charset="0"/>
              <a:ea typeface="ＭＳ Ｐゴシック" charset="0"/>
              <a:cs typeface="ＭＳ Ｐゴシック" charset="0"/>
              <a:sym typeface="Calibri Bold" charset="0"/>
            </a:endParaRPr>
          </a:p>
        </p:txBody>
      </p:sp>
      <p:pic>
        <p:nvPicPr>
          <p:cNvPr id="2" name="Picture 1" descr="Screen Shot 2018-06-04 at 2.53.3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190" y="1169413"/>
            <a:ext cx="7869939" cy="4337583"/>
          </a:xfrm>
          <a:prstGeom prst="rect">
            <a:avLst/>
          </a:prstGeom>
        </p:spPr>
      </p:pic>
      <p:sp>
        <p:nvSpPr>
          <p:cNvPr id="54278" name="Line 7"/>
          <p:cNvSpPr>
            <a:spLocks noChangeShapeType="1"/>
          </p:cNvSpPr>
          <p:nvPr/>
        </p:nvSpPr>
        <p:spPr bwMode="auto">
          <a:xfrm>
            <a:off x="1119504" y="2238550"/>
            <a:ext cx="835450" cy="0"/>
          </a:xfrm>
          <a:prstGeom prst="line">
            <a:avLst/>
          </a:prstGeom>
          <a:noFill/>
          <a:ln w="63500">
            <a:solidFill>
              <a:srgbClr val="FF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42053967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262" y="5371207"/>
            <a:ext cx="2762622" cy="14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5298" name="Rectangle 3"/>
          <p:cNvSpPr>
            <a:spLocks/>
          </p:cNvSpPr>
          <p:nvPr/>
        </p:nvSpPr>
        <p:spPr bwMode="auto">
          <a:xfrm>
            <a:off x="1454489" y="109940"/>
            <a:ext cx="6865814" cy="48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algn="ctr"/>
            <a:r>
              <a:rPr lang="en-US" sz="3600" b="1" dirty="0">
                <a:solidFill>
                  <a:srgbClr val="008080"/>
                </a:solidFill>
                <a:latin typeface="Calibri"/>
                <a:ea typeface="ＭＳ Ｐゴシック" charset="0"/>
                <a:cs typeface="Calibri"/>
                <a:sym typeface="Calibri Bold" charset="0"/>
              </a:rPr>
              <a:t>Accessing the IMG Database</a:t>
            </a:r>
          </a:p>
        </p:txBody>
      </p:sp>
      <p:sp>
        <p:nvSpPr>
          <p:cNvPr id="55302" name="Rectangle 7"/>
          <p:cNvSpPr>
            <a:spLocks/>
          </p:cNvSpPr>
          <p:nvPr/>
        </p:nvSpPr>
        <p:spPr bwMode="auto">
          <a:xfrm>
            <a:off x="510511" y="4863368"/>
            <a:ext cx="5732859" cy="69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r>
              <a:rPr lang="en-US" sz="2000" dirty="0">
                <a:latin typeface="Calibri"/>
                <a:ea typeface="ＭＳ Ｐゴシック" charset="0"/>
                <a:cs typeface="Calibri"/>
                <a:sym typeface="Calibri Bold" charset="0"/>
              </a:rPr>
              <a:t>Use the filter column to select the </a:t>
            </a:r>
            <a:r>
              <a:rPr lang="en-US" sz="2000" dirty="0" smtClean="0">
                <a:latin typeface="Calibri"/>
                <a:ea typeface="ＭＳ Ｐゴシック" charset="0"/>
                <a:cs typeface="Calibri"/>
                <a:sym typeface="Calibri Bold" charset="0"/>
              </a:rPr>
              <a:t>filter “Genome Name” (</a:t>
            </a:r>
            <a:r>
              <a:rPr lang="en-US" sz="2000" dirty="0" smtClean="0">
                <a:solidFill>
                  <a:srgbClr val="FF0000"/>
                </a:solidFill>
                <a:latin typeface="Calibri"/>
                <a:ea typeface="ＭＳ Ｐゴシック" charset="0"/>
                <a:cs typeface="Calibri"/>
                <a:sym typeface="Calibri Bold" charset="0"/>
              </a:rPr>
              <a:t>red bar</a:t>
            </a:r>
            <a:r>
              <a:rPr lang="en-US" sz="2000" dirty="0" smtClean="0">
                <a:latin typeface="Calibri"/>
                <a:ea typeface="ＭＳ Ｐゴシック" charset="0"/>
                <a:cs typeface="Calibri"/>
                <a:sym typeface="Calibri Bold" charset="0"/>
              </a:rPr>
              <a:t>) and </a:t>
            </a:r>
            <a:r>
              <a:rPr lang="en-US" sz="2000" dirty="0">
                <a:latin typeface="Calibri"/>
                <a:ea typeface="ＭＳ Ｐゴシック" charset="0"/>
                <a:cs typeface="Calibri"/>
                <a:sym typeface="Calibri Bold" charset="0"/>
              </a:rPr>
              <a:t>then enter the name of the genome in the search </a:t>
            </a:r>
            <a:r>
              <a:rPr lang="en-US" sz="2000" dirty="0" smtClean="0">
                <a:latin typeface="Calibri"/>
                <a:ea typeface="ＭＳ Ｐゴシック" charset="0"/>
                <a:cs typeface="Calibri"/>
                <a:sym typeface="Calibri Bold" charset="0"/>
              </a:rPr>
              <a:t>bar (</a:t>
            </a:r>
            <a:r>
              <a:rPr lang="en-US" sz="2000" dirty="0" smtClean="0">
                <a:solidFill>
                  <a:srgbClr val="FF0000"/>
                </a:solidFill>
                <a:latin typeface="Calibri"/>
                <a:ea typeface="ＭＳ Ｐゴシック" charset="0"/>
                <a:cs typeface="Calibri"/>
                <a:sym typeface="Calibri Bold" charset="0"/>
              </a:rPr>
              <a:t>red circle</a:t>
            </a:r>
            <a:r>
              <a:rPr lang="en-US" sz="2000" dirty="0" smtClean="0">
                <a:latin typeface="Calibri"/>
                <a:ea typeface="ＭＳ Ｐゴシック" charset="0"/>
                <a:cs typeface="Calibri"/>
                <a:sym typeface="Calibri Bold" charset="0"/>
              </a:rPr>
              <a:t>)</a:t>
            </a:r>
            <a:endParaRPr lang="en-US" sz="2000" dirty="0">
              <a:latin typeface="Calibri"/>
              <a:ea typeface="ＭＳ Ｐゴシック" charset="0"/>
              <a:cs typeface="Calibri"/>
              <a:sym typeface="Calibri Bold" charset="0"/>
            </a:endParaRPr>
          </a:p>
        </p:txBody>
      </p:sp>
      <p:sp>
        <p:nvSpPr>
          <p:cNvPr id="55303" name="Rectangle 6"/>
          <p:cNvSpPr>
            <a:spLocks/>
          </p:cNvSpPr>
          <p:nvPr/>
        </p:nvSpPr>
        <p:spPr bwMode="auto">
          <a:xfrm>
            <a:off x="473640" y="5818280"/>
            <a:ext cx="5732859" cy="69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r>
              <a:rPr lang="en-US" sz="2000" dirty="0">
                <a:latin typeface="Calibri"/>
                <a:ea typeface="ＭＳ Ｐゴシック" charset="0"/>
                <a:cs typeface="Calibri"/>
                <a:sym typeface="Calibri Bold" charset="0"/>
              </a:rPr>
              <a:t>Alternately enter the name of the organism in the </a:t>
            </a:r>
            <a:r>
              <a:rPr lang="ja-JP" altLang="en-US" sz="2000" dirty="0">
                <a:latin typeface="Calibri"/>
                <a:ea typeface="ＭＳ Ｐゴシック" charset="0"/>
                <a:cs typeface="Calibri"/>
                <a:sym typeface="Calibri Bold" charset="0"/>
              </a:rPr>
              <a:t>“</a:t>
            </a:r>
            <a:r>
              <a:rPr lang="en-US" altLang="ja-JP" sz="2000" dirty="0">
                <a:latin typeface="Calibri"/>
                <a:cs typeface="Calibri"/>
                <a:sym typeface="Calibri Bold" charset="0"/>
              </a:rPr>
              <a:t>Quick Genome Search</a:t>
            </a:r>
            <a:r>
              <a:rPr lang="ja-JP" altLang="en-US" sz="2000" dirty="0">
                <a:latin typeface="Calibri"/>
                <a:ea typeface="ＭＳ Ｐゴシック" charset="0"/>
                <a:cs typeface="Calibri"/>
                <a:sym typeface="Calibri Bold" charset="0"/>
              </a:rPr>
              <a:t>”</a:t>
            </a:r>
            <a:r>
              <a:rPr lang="en-US" altLang="ja-JP" sz="2000" dirty="0">
                <a:latin typeface="Calibri"/>
                <a:cs typeface="Calibri"/>
                <a:sym typeface="Calibri Bold" charset="0"/>
              </a:rPr>
              <a:t> bar at the </a:t>
            </a:r>
            <a:r>
              <a:rPr lang="en-US" altLang="ja-JP" sz="2000" dirty="0" smtClean="0">
                <a:latin typeface="Calibri"/>
                <a:cs typeface="Calibri"/>
                <a:sym typeface="Calibri Bold" charset="0"/>
              </a:rPr>
              <a:t>top </a:t>
            </a:r>
          </a:p>
          <a:p>
            <a:r>
              <a:rPr lang="en-US" altLang="ja-JP" sz="2000" dirty="0" smtClean="0">
                <a:latin typeface="Calibri"/>
                <a:cs typeface="Calibri"/>
                <a:sym typeface="Calibri Bold" charset="0"/>
              </a:rPr>
              <a:t>(</a:t>
            </a:r>
            <a:r>
              <a:rPr lang="en-US" altLang="ja-JP" sz="2000" dirty="0" smtClean="0">
                <a:solidFill>
                  <a:srgbClr val="FFFF00"/>
                </a:solidFill>
                <a:latin typeface="Calibri"/>
                <a:cs typeface="Calibri"/>
                <a:sym typeface="Calibri Bold" charset="0"/>
              </a:rPr>
              <a:t>yellow circle</a:t>
            </a:r>
            <a:r>
              <a:rPr lang="en-US" altLang="ja-JP" sz="2000" dirty="0" smtClean="0">
                <a:latin typeface="Calibri"/>
                <a:cs typeface="Calibri"/>
                <a:sym typeface="Calibri Bold" charset="0"/>
              </a:rPr>
              <a:t>)</a:t>
            </a:r>
            <a:endParaRPr lang="en-US" sz="2000" dirty="0">
              <a:latin typeface="Calibri"/>
              <a:cs typeface="Calibri"/>
              <a:sym typeface="Calibri Bold" charset="0"/>
            </a:endParaRPr>
          </a:p>
        </p:txBody>
      </p:sp>
      <p:pic>
        <p:nvPicPr>
          <p:cNvPr id="3" name="Picture 2" descr="Screen Shot 2018-06-04 at 3.22.4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757" y="639885"/>
            <a:ext cx="7351960" cy="4089787"/>
          </a:xfrm>
          <a:prstGeom prst="rect">
            <a:avLst/>
          </a:prstGeom>
        </p:spPr>
      </p:pic>
      <p:sp>
        <p:nvSpPr>
          <p:cNvPr id="55304" name="Oval 5"/>
          <p:cNvSpPr>
            <a:spLocks/>
          </p:cNvSpPr>
          <p:nvPr/>
        </p:nvSpPr>
        <p:spPr bwMode="auto">
          <a:xfrm>
            <a:off x="4612643" y="592143"/>
            <a:ext cx="982266" cy="383977"/>
          </a:xfrm>
          <a:prstGeom prst="ellipse">
            <a:avLst/>
          </a:prstGeom>
          <a:noFill/>
          <a:ln w="508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5300" name="Line 5"/>
          <p:cNvSpPr>
            <a:spLocks noChangeShapeType="1"/>
          </p:cNvSpPr>
          <p:nvPr/>
        </p:nvSpPr>
        <p:spPr bwMode="auto">
          <a:xfrm rot="10800000" flipH="1">
            <a:off x="1905632" y="3419408"/>
            <a:ext cx="1274713" cy="2232"/>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5301" name="Oval 6"/>
          <p:cNvSpPr>
            <a:spLocks/>
          </p:cNvSpPr>
          <p:nvPr/>
        </p:nvSpPr>
        <p:spPr bwMode="auto">
          <a:xfrm>
            <a:off x="4002651" y="3174852"/>
            <a:ext cx="982266" cy="383977"/>
          </a:xfrm>
          <a:prstGeom prst="ellipse">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Line 5"/>
          <p:cNvSpPr>
            <a:spLocks noChangeShapeType="1"/>
          </p:cNvSpPr>
          <p:nvPr/>
        </p:nvSpPr>
        <p:spPr bwMode="auto">
          <a:xfrm rot="10800000" flipH="1">
            <a:off x="4778775" y="3676540"/>
            <a:ext cx="1464595" cy="778202"/>
          </a:xfrm>
          <a:prstGeom prst="line">
            <a:avLst/>
          </a:prstGeom>
          <a:noFill/>
          <a:ln w="50800">
            <a:solidFill>
              <a:srgbClr val="FF0000"/>
            </a:solidFill>
            <a:miter lim="800000"/>
            <a:headEnd type="arrow"/>
            <a:tailEnd type="none"/>
          </a:ln>
          <a:extLst>
            <a:ext uri="{909E8E84-426E-40dd-AFC4-6F175D3DCCD1}">
              <a14:hiddenFill xmlns:a14="http://schemas.microsoft.com/office/drawing/2010/main">
                <a:noFill/>
              </a14:hiddenFill>
            </a:ext>
          </a:extLst>
        </p:spPr>
        <p:txBody>
          <a:bodyPr lIns="0" tIns="0" rIns="0" bIns="0"/>
          <a:lstStyle/>
          <a:p>
            <a:endParaRPr lang="en-US"/>
          </a:p>
        </p:txBody>
      </p:sp>
      <p:sp>
        <p:nvSpPr>
          <p:cNvPr id="4" name="TextBox 3"/>
          <p:cNvSpPr txBox="1"/>
          <p:nvPr/>
        </p:nvSpPr>
        <p:spPr>
          <a:xfrm>
            <a:off x="6380262" y="3491874"/>
            <a:ext cx="1074408" cy="369332"/>
          </a:xfrm>
          <a:prstGeom prst="rect">
            <a:avLst/>
          </a:prstGeom>
          <a:noFill/>
        </p:spPr>
        <p:txBody>
          <a:bodyPr wrap="none" rtlCol="0">
            <a:spAutoFit/>
          </a:bodyPr>
          <a:lstStyle/>
          <a:p>
            <a:r>
              <a:rPr lang="en-US" dirty="0" smtClean="0">
                <a:solidFill>
                  <a:srgbClr val="FF0000"/>
                </a:solidFill>
              </a:rPr>
              <a:t>click here</a:t>
            </a:r>
            <a:endParaRPr lang="en-US" dirty="0">
              <a:solidFill>
                <a:srgbClr val="FF0000"/>
              </a:solidFill>
            </a:endParaRPr>
          </a:p>
        </p:txBody>
      </p:sp>
    </p:spTree>
    <p:extLst>
      <p:ext uri="{BB962C8B-B14F-4D97-AF65-F5344CB8AC3E}">
        <p14:creationId xmlns:p14="http://schemas.microsoft.com/office/powerpoint/2010/main" val="1885874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262" y="5371207"/>
            <a:ext cx="2762622" cy="14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6322" name="Rectangle 3"/>
          <p:cNvSpPr>
            <a:spLocks/>
          </p:cNvSpPr>
          <p:nvPr/>
        </p:nvSpPr>
        <p:spPr bwMode="auto">
          <a:xfrm>
            <a:off x="432350" y="5078443"/>
            <a:ext cx="7911703" cy="111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r>
              <a:rPr lang="en-US" sz="2200" dirty="0">
                <a:latin typeface="Calibri"/>
                <a:ea typeface="ＭＳ Ｐゴシック" charset="0"/>
                <a:cs typeface="Calibri"/>
                <a:sym typeface="Calibri Bold" charset="0"/>
              </a:rPr>
              <a:t>Once you select your organism, click on </a:t>
            </a:r>
            <a:r>
              <a:rPr lang="en-US" sz="2200" dirty="0" smtClean="0">
                <a:latin typeface="Calibri"/>
                <a:ea typeface="ＭＳ Ｐゴシック" charset="0"/>
                <a:cs typeface="Calibri"/>
                <a:sym typeface="Calibri Bold" charset="0"/>
              </a:rPr>
              <a:t>Project </a:t>
            </a:r>
            <a:r>
              <a:rPr lang="en-US" sz="2200" dirty="0">
                <a:latin typeface="Calibri"/>
                <a:ea typeface="ＭＳ Ｐゴシック" charset="0"/>
                <a:cs typeface="Calibri"/>
                <a:sym typeface="Calibri Bold" charset="0"/>
              </a:rPr>
              <a:t>ID and you will be directed </a:t>
            </a:r>
            <a:r>
              <a:rPr lang="en-US" sz="2200" dirty="0" smtClean="0">
                <a:latin typeface="Calibri"/>
                <a:ea typeface="ＭＳ Ｐゴシック" charset="0"/>
                <a:cs typeface="Calibri"/>
                <a:sym typeface="Calibri Bold" charset="0"/>
              </a:rPr>
              <a:t>in a few clicks to </a:t>
            </a:r>
            <a:r>
              <a:rPr lang="en-US" sz="2200" dirty="0">
                <a:latin typeface="Calibri"/>
                <a:ea typeface="ＭＳ Ｐゴシック" charset="0"/>
                <a:cs typeface="Calibri"/>
                <a:sym typeface="Calibri Bold" charset="0"/>
              </a:rPr>
              <a:t>a page where you can download the FASTA sequences</a:t>
            </a:r>
          </a:p>
        </p:txBody>
      </p:sp>
      <p:sp>
        <p:nvSpPr>
          <p:cNvPr id="56323" name="Rectangle 4"/>
          <p:cNvSpPr>
            <a:spLocks/>
          </p:cNvSpPr>
          <p:nvPr/>
        </p:nvSpPr>
        <p:spPr bwMode="auto">
          <a:xfrm>
            <a:off x="1573007" y="80367"/>
            <a:ext cx="6551786" cy="48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algn="ctr"/>
            <a:r>
              <a:rPr lang="en-US" sz="3600" b="1" dirty="0">
                <a:solidFill>
                  <a:srgbClr val="008080"/>
                </a:solidFill>
                <a:latin typeface="Calibri"/>
                <a:ea typeface="ＭＳ Ｐゴシック" charset="0"/>
                <a:cs typeface="Calibri"/>
                <a:sym typeface="Calibri Bold" charset="0"/>
              </a:rPr>
              <a:t>Accessing the IMG Database</a:t>
            </a:r>
          </a:p>
        </p:txBody>
      </p:sp>
      <p:pic>
        <p:nvPicPr>
          <p:cNvPr id="2" name="Picture 1" descr="Screen Shot 2018-06-04 at 3.24.4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41" y="1024844"/>
            <a:ext cx="7151452" cy="3704887"/>
          </a:xfrm>
          <a:prstGeom prst="rect">
            <a:avLst/>
          </a:prstGeom>
        </p:spPr>
      </p:pic>
      <p:sp>
        <p:nvSpPr>
          <p:cNvPr id="56325" name="Line 6"/>
          <p:cNvSpPr>
            <a:spLocks noChangeShapeType="1"/>
          </p:cNvSpPr>
          <p:nvPr/>
        </p:nvSpPr>
        <p:spPr bwMode="auto">
          <a:xfrm rot="10800000" flipH="1">
            <a:off x="3867114" y="4397696"/>
            <a:ext cx="894951" cy="2232"/>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36709359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0262" y="5371207"/>
            <a:ext cx="2762622" cy="14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7346" name="Rectangle 3"/>
          <p:cNvSpPr>
            <a:spLocks/>
          </p:cNvSpPr>
          <p:nvPr/>
        </p:nvSpPr>
        <p:spPr bwMode="auto">
          <a:xfrm>
            <a:off x="511209" y="5222504"/>
            <a:ext cx="7911703" cy="111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r>
              <a:rPr lang="en-US" sz="2200" dirty="0">
                <a:latin typeface="Calibri"/>
                <a:ea typeface="ＭＳ Ｐゴシック" charset="0"/>
                <a:cs typeface="Calibri"/>
                <a:sym typeface="Calibri Bold" charset="0"/>
              </a:rPr>
              <a:t>Click on the </a:t>
            </a:r>
            <a:r>
              <a:rPr lang="en-US" sz="2200" dirty="0" smtClean="0">
                <a:latin typeface="Calibri"/>
                <a:ea typeface="ＭＳ Ｐゴシック" charset="0"/>
                <a:cs typeface="Calibri"/>
                <a:sym typeface="Calibri Bold" charset="0"/>
              </a:rPr>
              <a:t>NCBI </a:t>
            </a:r>
            <a:r>
              <a:rPr lang="en-US" sz="2200" dirty="0" err="1" smtClean="0">
                <a:latin typeface="Calibri"/>
                <a:ea typeface="ＭＳ Ｐゴシック" charset="0"/>
                <a:cs typeface="Calibri"/>
                <a:sym typeface="Calibri Bold" charset="0"/>
              </a:rPr>
              <a:t>BioProjec</a:t>
            </a:r>
            <a:r>
              <a:rPr lang="en-US" sz="2200" dirty="0" smtClean="0">
                <a:latin typeface="Calibri"/>
                <a:ea typeface="ＭＳ Ｐゴシック" charset="0"/>
                <a:cs typeface="Calibri"/>
                <a:sym typeface="Calibri Bold" charset="0"/>
              </a:rPr>
              <a:t> ID to be </a:t>
            </a:r>
            <a:r>
              <a:rPr lang="en-US" sz="2200" dirty="0">
                <a:latin typeface="Calibri"/>
                <a:ea typeface="ＭＳ Ｐゴシック" charset="0"/>
                <a:cs typeface="Calibri"/>
                <a:sym typeface="Calibri Bold" charset="0"/>
              </a:rPr>
              <a:t>directed to a page where you can download the </a:t>
            </a:r>
            <a:r>
              <a:rPr lang="en-US" sz="2200" dirty="0">
                <a:latin typeface="Calibri"/>
                <a:cs typeface="Calibri"/>
                <a:sym typeface="Calibri Bold" charset="0"/>
              </a:rPr>
              <a:t>c</a:t>
            </a:r>
            <a:r>
              <a:rPr lang="en-US" altLang="ja-JP" sz="2200" dirty="0" smtClean="0">
                <a:latin typeface="Calibri"/>
                <a:cs typeface="Calibri"/>
                <a:sym typeface="Calibri Bold" charset="0"/>
              </a:rPr>
              <a:t>omplete </a:t>
            </a:r>
            <a:r>
              <a:rPr lang="en-US" altLang="ja-JP" sz="2200" dirty="0">
                <a:latin typeface="Calibri"/>
                <a:cs typeface="Calibri"/>
                <a:sym typeface="Calibri Bold" charset="0"/>
              </a:rPr>
              <a:t>g</a:t>
            </a:r>
            <a:r>
              <a:rPr lang="en-US" altLang="ja-JP" sz="2200" dirty="0" smtClean="0">
                <a:latin typeface="Calibri"/>
                <a:cs typeface="Calibri"/>
                <a:sym typeface="Calibri Bold" charset="0"/>
              </a:rPr>
              <a:t>enome</a:t>
            </a:r>
            <a:r>
              <a:rPr lang="ja-JP" altLang="en-US" sz="2200" dirty="0">
                <a:latin typeface="Calibri"/>
                <a:ea typeface="ＭＳ Ｐゴシック" charset="0"/>
                <a:cs typeface="Calibri"/>
                <a:sym typeface="Calibri Bold" charset="0"/>
              </a:rPr>
              <a:t>”</a:t>
            </a:r>
            <a:endParaRPr lang="en-US" altLang="ja-JP" sz="2200" dirty="0">
              <a:latin typeface="Calibri"/>
              <a:ea typeface="ＭＳ Ｐゴシック" charset="0"/>
              <a:cs typeface="Calibri"/>
              <a:sym typeface="Calibri Bold" charset="0"/>
            </a:endParaRPr>
          </a:p>
          <a:p>
            <a:endParaRPr lang="en-US" sz="2200" dirty="0">
              <a:latin typeface="Calibri"/>
              <a:ea typeface="ＭＳ Ｐゴシック" charset="0"/>
              <a:cs typeface="Calibri"/>
              <a:sym typeface="Calibri Bold" charset="0"/>
            </a:endParaRPr>
          </a:p>
        </p:txBody>
      </p:sp>
      <p:sp>
        <p:nvSpPr>
          <p:cNvPr id="57347" name="Rectangle 4"/>
          <p:cNvSpPr>
            <a:spLocks/>
          </p:cNvSpPr>
          <p:nvPr/>
        </p:nvSpPr>
        <p:spPr bwMode="auto">
          <a:xfrm>
            <a:off x="923600" y="123657"/>
            <a:ext cx="7720718" cy="48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algn="ctr"/>
            <a:r>
              <a:rPr lang="en-US" sz="3600" b="1" dirty="0">
                <a:solidFill>
                  <a:srgbClr val="008080"/>
                </a:solidFill>
                <a:latin typeface="Calibri"/>
                <a:ea typeface="ＭＳ Ｐゴシック" charset="0"/>
                <a:cs typeface="Calibri"/>
                <a:sym typeface="Calibri Bold" charset="0"/>
              </a:rPr>
              <a:t>Accessing the Genome Sequence</a:t>
            </a:r>
          </a:p>
        </p:txBody>
      </p:sp>
      <p:pic>
        <p:nvPicPr>
          <p:cNvPr id="3" name="Picture 2" descr="Screen Shot 2018-06-04 at 3.45.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976" y="902423"/>
            <a:ext cx="8323342" cy="4154712"/>
          </a:xfrm>
          <a:prstGeom prst="rect">
            <a:avLst/>
          </a:prstGeom>
        </p:spPr>
      </p:pic>
      <p:sp>
        <p:nvSpPr>
          <p:cNvPr id="9" name="Line 6"/>
          <p:cNvSpPr>
            <a:spLocks noChangeShapeType="1"/>
          </p:cNvSpPr>
          <p:nvPr/>
        </p:nvSpPr>
        <p:spPr bwMode="auto">
          <a:xfrm rot="10800000" flipH="1">
            <a:off x="4000786" y="3311446"/>
            <a:ext cx="894951" cy="2232"/>
          </a:xfrm>
          <a:prstGeom prst="line">
            <a:avLst/>
          </a:prstGeom>
          <a:noFill/>
          <a:ln w="50800">
            <a:solidFill>
              <a:srgbClr val="FF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7104188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bwMode="auto">
          <a:xfrm>
            <a:off x="457200" y="57382"/>
            <a:ext cx="8229600" cy="94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algn="ctr"/>
            <a:r>
              <a:rPr lang="en-US" sz="3600" b="1" dirty="0">
                <a:solidFill>
                  <a:srgbClr val="008080"/>
                </a:solidFill>
                <a:ea typeface="ＭＳ Ｐゴシック" charset="0"/>
                <a:cs typeface="Calibri"/>
                <a:sym typeface="Calibri Bold" charset="0"/>
              </a:rPr>
              <a:t>Accessing the Genome Sequence</a:t>
            </a:r>
          </a:p>
        </p:txBody>
      </p:sp>
      <p:pic>
        <p:nvPicPr>
          <p:cNvPr id="5" name="Picture 4" descr="Screen Shot 2018-06-04 at 4.06.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28187"/>
            <a:ext cx="6065044" cy="5412023"/>
          </a:xfrm>
          <a:prstGeom prst="rect">
            <a:avLst/>
          </a:prstGeom>
        </p:spPr>
      </p:pic>
      <p:sp>
        <p:nvSpPr>
          <p:cNvPr id="6" name="Line 6"/>
          <p:cNvSpPr>
            <a:spLocks noChangeShapeType="1"/>
          </p:cNvSpPr>
          <p:nvPr/>
        </p:nvSpPr>
        <p:spPr bwMode="auto">
          <a:xfrm rot="10800000" flipH="1">
            <a:off x="5046117" y="3927212"/>
            <a:ext cx="1626507" cy="1671153"/>
          </a:xfrm>
          <a:prstGeom prst="line">
            <a:avLst/>
          </a:prstGeom>
          <a:noFill/>
          <a:ln w="50800">
            <a:solidFill>
              <a:srgbClr val="FF0000"/>
            </a:solidFill>
            <a:miter lim="800000"/>
            <a:headEnd type="arrow"/>
            <a:tailEnd type="none"/>
          </a:ln>
          <a:extLst>
            <a:ext uri="{909E8E84-426E-40dd-AFC4-6F175D3DCCD1}">
              <a14:hiddenFill xmlns:a14="http://schemas.microsoft.com/office/drawing/2010/main">
                <a:noFill/>
              </a14:hiddenFill>
            </a:ext>
          </a:extLst>
        </p:spPr>
        <p:txBody>
          <a:bodyPr lIns="0" tIns="0" rIns="0" bIns="0"/>
          <a:lstStyle/>
          <a:p>
            <a:endParaRPr lang="en-US"/>
          </a:p>
        </p:txBody>
      </p:sp>
      <p:sp>
        <p:nvSpPr>
          <p:cNvPr id="7" name="TextBox 6"/>
          <p:cNvSpPr txBox="1"/>
          <p:nvPr/>
        </p:nvSpPr>
        <p:spPr>
          <a:xfrm>
            <a:off x="6522244" y="3096215"/>
            <a:ext cx="2435767" cy="1477328"/>
          </a:xfrm>
          <a:prstGeom prst="rect">
            <a:avLst/>
          </a:prstGeom>
          <a:noFill/>
        </p:spPr>
        <p:txBody>
          <a:bodyPr wrap="square" rtlCol="0">
            <a:spAutoFit/>
          </a:bodyPr>
          <a:lstStyle/>
          <a:p>
            <a:r>
              <a:rPr lang="en-US" dirty="0" smtClean="0">
                <a:solidFill>
                  <a:srgbClr val="FF0000"/>
                </a:solidFill>
              </a:rPr>
              <a:t>This takes you to the nucleotide sequence at NCBI; there are 3 plasmids and 1 chromosomal sequence </a:t>
            </a:r>
            <a:endParaRPr lang="en-US" dirty="0">
              <a:solidFill>
                <a:srgbClr val="FF0000"/>
              </a:solidFill>
            </a:endParaRPr>
          </a:p>
        </p:txBody>
      </p:sp>
    </p:spTree>
    <p:extLst>
      <p:ext uri="{BB962C8B-B14F-4D97-AF65-F5344CB8AC3E}">
        <p14:creationId xmlns:p14="http://schemas.microsoft.com/office/powerpoint/2010/main" val="225265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bwMode="auto">
          <a:xfrm>
            <a:off x="457200" y="57382"/>
            <a:ext cx="8229600" cy="94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algn="ctr"/>
            <a:r>
              <a:rPr lang="en-US" sz="3600" b="1" dirty="0">
                <a:solidFill>
                  <a:srgbClr val="008080"/>
                </a:solidFill>
                <a:ea typeface="ＭＳ Ｐゴシック" charset="0"/>
                <a:cs typeface="Calibri"/>
                <a:sym typeface="Calibri Bold" charset="0"/>
              </a:rPr>
              <a:t>Accessing the Genome Sequence</a:t>
            </a:r>
          </a:p>
        </p:txBody>
      </p:sp>
      <p:pic>
        <p:nvPicPr>
          <p:cNvPr id="5" name="Picture 4" descr="Screen Shot 2018-06-04 at 4.08.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534" y="835576"/>
            <a:ext cx="5158386" cy="4877349"/>
          </a:xfrm>
          <a:prstGeom prst="rect">
            <a:avLst/>
          </a:prstGeom>
        </p:spPr>
      </p:pic>
      <p:sp>
        <p:nvSpPr>
          <p:cNvPr id="6" name="Line 6"/>
          <p:cNvSpPr>
            <a:spLocks noChangeShapeType="1"/>
          </p:cNvSpPr>
          <p:nvPr/>
        </p:nvSpPr>
        <p:spPr bwMode="auto">
          <a:xfrm rot="10800000" flipH="1">
            <a:off x="4026869" y="3927212"/>
            <a:ext cx="2645755" cy="969270"/>
          </a:xfrm>
          <a:prstGeom prst="line">
            <a:avLst/>
          </a:prstGeom>
          <a:noFill/>
          <a:ln w="50800">
            <a:solidFill>
              <a:srgbClr val="FF0000"/>
            </a:solidFill>
            <a:miter lim="800000"/>
            <a:headEnd type="arrow"/>
            <a:tailEnd type="none"/>
          </a:ln>
          <a:extLst>
            <a:ext uri="{909E8E84-426E-40dd-AFC4-6F175D3DCCD1}">
              <a14:hiddenFill xmlns:a14="http://schemas.microsoft.com/office/drawing/2010/main">
                <a:noFill/>
              </a14:hiddenFill>
            </a:ext>
          </a:extLst>
        </p:spPr>
        <p:txBody>
          <a:bodyPr lIns="0" tIns="0" rIns="0" bIns="0"/>
          <a:lstStyle/>
          <a:p>
            <a:endParaRPr lang="en-US"/>
          </a:p>
        </p:txBody>
      </p:sp>
      <p:sp>
        <p:nvSpPr>
          <p:cNvPr id="7" name="Oval 6"/>
          <p:cNvSpPr>
            <a:spLocks/>
          </p:cNvSpPr>
          <p:nvPr/>
        </p:nvSpPr>
        <p:spPr bwMode="auto">
          <a:xfrm>
            <a:off x="1219757" y="5412508"/>
            <a:ext cx="2239006" cy="383977"/>
          </a:xfrm>
          <a:prstGeom prst="ellipse">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 name="TextBox 7"/>
          <p:cNvSpPr txBox="1"/>
          <p:nvPr/>
        </p:nvSpPr>
        <p:spPr>
          <a:xfrm>
            <a:off x="6432965" y="3236393"/>
            <a:ext cx="2253835" cy="646331"/>
          </a:xfrm>
          <a:prstGeom prst="rect">
            <a:avLst/>
          </a:prstGeom>
          <a:noFill/>
        </p:spPr>
        <p:txBody>
          <a:bodyPr wrap="square" rtlCol="0">
            <a:spAutoFit/>
          </a:bodyPr>
          <a:lstStyle/>
          <a:p>
            <a:r>
              <a:rPr lang="en-US" dirty="0" smtClean="0">
                <a:solidFill>
                  <a:srgbClr val="FF0000"/>
                </a:solidFill>
              </a:rPr>
              <a:t>Link to chromosomal sequence</a:t>
            </a:r>
            <a:endParaRPr lang="en-US" dirty="0">
              <a:solidFill>
                <a:srgbClr val="FF0000"/>
              </a:solidFill>
            </a:endParaRPr>
          </a:p>
        </p:txBody>
      </p:sp>
    </p:spTree>
    <p:extLst>
      <p:ext uri="{BB962C8B-B14F-4D97-AF65-F5344CB8AC3E}">
        <p14:creationId xmlns:p14="http://schemas.microsoft.com/office/powerpoint/2010/main" val="3106985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262" y="5371207"/>
            <a:ext cx="2762622" cy="14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7680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1902" y="1004590"/>
            <a:ext cx="4411266" cy="473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6803" name="Rectangle 4"/>
          <p:cNvSpPr>
            <a:spLocks/>
          </p:cNvSpPr>
          <p:nvPr/>
        </p:nvSpPr>
        <p:spPr bwMode="auto">
          <a:xfrm>
            <a:off x="2589610" y="151805"/>
            <a:ext cx="3964781" cy="49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9" tIns="35719" rIns="35719" bIns="35719"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ctr" eaLnBrk="1" hangingPunct="1"/>
            <a:r>
              <a:rPr lang="en-US" altLang="en-US" sz="2953" b="1" dirty="0">
                <a:solidFill>
                  <a:srgbClr val="008080"/>
                </a:solidFill>
                <a:latin typeface="Calibri"/>
                <a:ea typeface="MS PGothic" panose="020B0600070205080204" pitchFamily="34" charset="-128"/>
                <a:cs typeface="Calibri"/>
                <a:sym typeface="Calibri Bold" panose="020F0702030404030204" pitchFamily="34" charset="0"/>
              </a:rPr>
              <a:t>FASTA </a:t>
            </a:r>
            <a:r>
              <a:rPr lang="en-US" altLang="en-US" sz="2953" b="1" dirty="0" smtClean="0">
                <a:solidFill>
                  <a:srgbClr val="008080"/>
                </a:solidFill>
                <a:latin typeface="Calibri"/>
                <a:ea typeface="MS PGothic" panose="020B0600070205080204" pitchFamily="34" charset="-128"/>
                <a:cs typeface="Calibri"/>
                <a:sym typeface="Calibri Bold" panose="020F0702030404030204" pitchFamily="34" charset="0"/>
              </a:rPr>
              <a:t>Format</a:t>
            </a:r>
            <a:endParaRPr lang="en-US" altLang="en-US" sz="2953" b="1" dirty="0">
              <a:solidFill>
                <a:srgbClr val="008080"/>
              </a:solidFill>
              <a:latin typeface="Calibri"/>
              <a:ea typeface="MS PGothic" panose="020B0600070205080204" pitchFamily="34" charset="-128"/>
              <a:cs typeface="Calibri"/>
              <a:sym typeface="Calibri Bold" panose="020F0702030404030204" pitchFamily="34" charset="0"/>
            </a:endParaRPr>
          </a:p>
        </p:txBody>
      </p:sp>
      <p:sp>
        <p:nvSpPr>
          <p:cNvPr id="76804" name="Oval 5"/>
          <p:cNvSpPr>
            <a:spLocks/>
          </p:cNvSpPr>
          <p:nvPr/>
        </p:nvSpPr>
        <p:spPr bwMode="auto">
          <a:xfrm>
            <a:off x="1982391" y="884039"/>
            <a:ext cx="5161359" cy="330398"/>
          </a:xfrm>
          <a:prstGeom prst="ellipse">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sz="4078"/>
          </a:p>
        </p:txBody>
      </p:sp>
    </p:spTree>
    <p:extLst>
      <p:ext uri="{BB962C8B-B14F-4D97-AF65-F5344CB8AC3E}">
        <p14:creationId xmlns:p14="http://schemas.microsoft.com/office/powerpoint/2010/main" val="4094522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262" y="5371207"/>
            <a:ext cx="2762622" cy="14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77826" name="Rectangle 3"/>
          <p:cNvSpPr>
            <a:spLocks/>
          </p:cNvSpPr>
          <p:nvPr/>
        </p:nvSpPr>
        <p:spPr bwMode="auto">
          <a:xfrm>
            <a:off x="2589610" y="642862"/>
            <a:ext cx="3964781" cy="49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9" tIns="35719" rIns="35719" bIns="35719" anchor="ctr"/>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algn="ctr" eaLnBrk="1" hangingPunct="1"/>
            <a:r>
              <a:rPr lang="en-US" altLang="en-US" sz="2953" b="1" dirty="0" err="1">
                <a:solidFill>
                  <a:srgbClr val="008080"/>
                </a:solidFill>
                <a:latin typeface="Calibri"/>
                <a:ea typeface="MS PGothic" panose="020B0600070205080204" pitchFamily="34" charset="-128"/>
                <a:cs typeface="Calibri"/>
                <a:sym typeface="Calibri Bold" panose="020F0702030404030204" pitchFamily="34" charset="0"/>
              </a:rPr>
              <a:t>GenBank</a:t>
            </a:r>
            <a:r>
              <a:rPr lang="en-US" altLang="en-US" sz="2953" b="1" dirty="0">
                <a:solidFill>
                  <a:srgbClr val="008080"/>
                </a:solidFill>
                <a:latin typeface="Calibri"/>
                <a:ea typeface="MS PGothic" panose="020B0600070205080204" pitchFamily="34" charset="-128"/>
                <a:cs typeface="Calibri"/>
                <a:sym typeface="Calibri Bold" panose="020F0702030404030204" pitchFamily="34" charset="0"/>
              </a:rPr>
              <a:t> Format</a:t>
            </a:r>
          </a:p>
        </p:txBody>
      </p:sp>
      <p:pic>
        <p:nvPicPr>
          <p:cNvPr id="7782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772" y="1660846"/>
            <a:ext cx="6405935" cy="288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7828" name="Rectangle 5"/>
          <p:cNvSpPr>
            <a:spLocks/>
          </p:cNvSpPr>
          <p:nvPr/>
        </p:nvSpPr>
        <p:spPr bwMode="auto">
          <a:xfrm>
            <a:off x="553641" y="4741664"/>
            <a:ext cx="8027789" cy="75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5800">
                <a:solidFill>
                  <a:srgbClr val="000000"/>
                </a:solidFill>
                <a:latin typeface="Gill Sans" charset="0"/>
                <a:ea typeface="ヒラギノ角ゴ ProN W3" charset="-128"/>
                <a:sym typeface="Gill Sans" charset="0"/>
              </a:defRPr>
            </a:lvl1pPr>
            <a:lvl2pPr marL="742950" indent="-285750" eaLnBrk="0" hangingPunct="0">
              <a:defRPr sz="5800">
                <a:solidFill>
                  <a:srgbClr val="000000"/>
                </a:solidFill>
                <a:latin typeface="Gill Sans" charset="0"/>
                <a:ea typeface="ヒラギノ角ゴ ProN W3" charset="-128"/>
                <a:sym typeface="Gill Sans" charset="0"/>
              </a:defRPr>
            </a:lvl2pPr>
            <a:lvl3pPr marL="1143000" indent="-228600" eaLnBrk="0" hangingPunct="0">
              <a:defRPr sz="5800">
                <a:solidFill>
                  <a:srgbClr val="000000"/>
                </a:solidFill>
                <a:latin typeface="Gill Sans" charset="0"/>
                <a:ea typeface="ヒラギノ角ゴ ProN W3" charset="-128"/>
                <a:sym typeface="Gill Sans" charset="0"/>
              </a:defRPr>
            </a:lvl3pPr>
            <a:lvl4pPr marL="1600200" indent="-228600" eaLnBrk="0" hangingPunct="0">
              <a:defRPr sz="5800">
                <a:solidFill>
                  <a:srgbClr val="000000"/>
                </a:solidFill>
                <a:latin typeface="Gill Sans" charset="0"/>
                <a:ea typeface="ヒラギノ角ゴ ProN W3" charset="-128"/>
                <a:sym typeface="Gill Sans" charset="0"/>
              </a:defRPr>
            </a:lvl4pPr>
            <a:lvl5pPr marL="2057400" indent="-228600" eaLnBrk="0" hangingPunct="0">
              <a:defRPr sz="58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800">
                <a:solidFill>
                  <a:srgbClr val="000000"/>
                </a:solidFill>
                <a:latin typeface="Gill Sans" charset="0"/>
                <a:ea typeface="ヒラギノ角ゴ ProN W3" charset="-128"/>
                <a:sym typeface="Gill Sans" charset="0"/>
              </a:defRPr>
            </a:lvl9pPr>
          </a:lstStyle>
          <a:p>
            <a:pPr eaLnBrk="1" hangingPunct="1"/>
            <a:endParaRPr lang="en-US" altLang="en-US" sz="2250">
              <a:solidFill>
                <a:schemeClr val="tx1"/>
              </a:solidFill>
              <a:latin typeface="Calibri" panose="020F0502020204030204" pitchFamily="34" charset="0"/>
              <a:ea typeface="MS PGothic" panose="020B0600070205080204" pitchFamily="34" charset="-128"/>
              <a:sym typeface="Calibri" panose="020F0502020204030204" pitchFamily="34" charset="0"/>
            </a:endParaRPr>
          </a:p>
        </p:txBody>
      </p:sp>
    </p:spTree>
    <p:extLst>
      <p:ext uri="{BB962C8B-B14F-4D97-AF65-F5344CB8AC3E}">
        <p14:creationId xmlns:p14="http://schemas.microsoft.com/office/powerpoint/2010/main" val="1728386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262" y="5371207"/>
            <a:ext cx="2762622" cy="14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7346" name="Rectangle 3"/>
          <p:cNvSpPr>
            <a:spLocks/>
          </p:cNvSpPr>
          <p:nvPr/>
        </p:nvSpPr>
        <p:spPr bwMode="auto">
          <a:xfrm>
            <a:off x="622624" y="1509440"/>
            <a:ext cx="7925475" cy="405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marL="342900" indent="-342900">
              <a:buFont typeface="Arial" charset="0"/>
              <a:buChar char="•"/>
            </a:pPr>
            <a:r>
              <a:rPr lang="en-US" sz="2800" dirty="0" smtClean="0">
                <a:latin typeface="Calibri"/>
                <a:ea typeface="ＭＳ Ｐゴシック" charset="0"/>
                <a:cs typeface="Calibri"/>
                <a:sym typeface="Calibri Bold" charset="0"/>
              </a:rPr>
              <a:t>Introduction to </a:t>
            </a:r>
            <a:r>
              <a:rPr lang="en-US" sz="2800" dirty="0" err="1">
                <a:latin typeface="Calibri"/>
                <a:ea typeface="ＭＳ Ｐゴシック" charset="0"/>
                <a:cs typeface="Calibri"/>
                <a:sym typeface="Calibri Bold" charset="0"/>
              </a:rPr>
              <a:t>m</a:t>
            </a:r>
            <a:r>
              <a:rPr lang="en-US" sz="2800" dirty="0" err="1" smtClean="0">
                <a:latin typeface="Calibri"/>
                <a:ea typeface="ＭＳ Ｐゴシック" charset="0"/>
                <a:cs typeface="Calibri"/>
                <a:sym typeface="Calibri Bold" charset="0"/>
              </a:rPr>
              <a:t>etagenomics</a:t>
            </a:r>
            <a:endParaRPr lang="en-US" sz="2800" dirty="0">
              <a:latin typeface="Calibri"/>
              <a:ea typeface="ＭＳ Ｐゴシック" charset="0"/>
              <a:cs typeface="Calibri"/>
              <a:sym typeface="Calibri Bold" charset="0"/>
            </a:endParaRPr>
          </a:p>
          <a:p>
            <a:endParaRPr lang="en-US" sz="2800" dirty="0">
              <a:latin typeface="Calibri"/>
              <a:ea typeface="ＭＳ Ｐゴシック" charset="0"/>
              <a:cs typeface="Calibri"/>
              <a:sym typeface="Calibri Bold" charset="0"/>
            </a:endParaRPr>
          </a:p>
          <a:p>
            <a:pPr marL="342900" indent="-342900">
              <a:buFont typeface="Arial" charset="0"/>
              <a:buChar char="•"/>
            </a:pPr>
            <a:r>
              <a:rPr lang="en-US" sz="2800" dirty="0">
                <a:latin typeface="Calibri"/>
                <a:ea typeface="ＭＳ Ｐゴシック" charset="0"/>
                <a:cs typeface="Calibri"/>
                <a:sym typeface="Calibri Bold" charset="0"/>
              </a:rPr>
              <a:t>Biological d</a:t>
            </a:r>
            <a:r>
              <a:rPr lang="en-US" sz="2800" dirty="0" smtClean="0">
                <a:latin typeface="Calibri"/>
                <a:ea typeface="ＭＳ Ｐゴシック" charset="0"/>
                <a:cs typeface="Calibri"/>
                <a:sym typeface="Calibri Bold" charset="0"/>
              </a:rPr>
              <a:t>atabases</a:t>
            </a:r>
            <a:endParaRPr lang="en-US" sz="2800" dirty="0">
              <a:latin typeface="Calibri"/>
              <a:ea typeface="ＭＳ Ｐゴシック" charset="0"/>
              <a:cs typeface="Calibri"/>
              <a:sym typeface="Calibri Bold" charset="0"/>
            </a:endParaRPr>
          </a:p>
          <a:p>
            <a:pPr marL="342900" indent="-342900">
              <a:buFont typeface="Arial" charset="0"/>
              <a:buChar char="•"/>
            </a:pPr>
            <a:endParaRPr lang="en-US" sz="2800" dirty="0">
              <a:latin typeface="Calibri"/>
              <a:ea typeface="ＭＳ Ｐゴシック" charset="0"/>
              <a:cs typeface="Calibri"/>
              <a:sym typeface="Calibri Bold" charset="0"/>
            </a:endParaRPr>
          </a:p>
          <a:p>
            <a:pPr marL="342900" indent="-342900">
              <a:buFont typeface="Arial" charset="0"/>
              <a:buChar char="•"/>
            </a:pPr>
            <a:r>
              <a:rPr lang="en-US" sz="2800" dirty="0" smtClean="0">
                <a:latin typeface="Calibri"/>
                <a:ea typeface="ＭＳ Ｐゴシック" charset="0"/>
                <a:cs typeface="Calibri"/>
                <a:sym typeface="Calibri Bold" charset="0"/>
              </a:rPr>
              <a:t>Accession numbers and how to use them </a:t>
            </a:r>
            <a:endParaRPr lang="en-US" sz="2800" dirty="0">
              <a:latin typeface="Calibri"/>
              <a:ea typeface="ＭＳ Ｐゴシック" charset="0"/>
              <a:cs typeface="Calibri"/>
              <a:sym typeface="Calibri Bold" charset="0"/>
            </a:endParaRPr>
          </a:p>
          <a:p>
            <a:endParaRPr lang="en-US" sz="2200" dirty="0">
              <a:latin typeface="Calibri"/>
              <a:ea typeface="ＭＳ Ｐゴシック" charset="0"/>
              <a:cs typeface="Calibri"/>
              <a:sym typeface="Calibri Bold" charset="0"/>
            </a:endParaRPr>
          </a:p>
          <a:p>
            <a:endParaRPr lang="en-US" sz="2200" dirty="0">
              <a:latin typeface="Calibri"/>
              <a:ea typeface="ＭＳ Ｐゴシック" charset="0"/>
              <a:cs typeface="Calibri"/>
              <a:sym typeface="Calibri Bold" charset="0"/>
            </a:endParaRPr>
          </a:p>
        </p:txBody>
      </p:sp>
      <p:sp>
        <p:nvSpPr>
          <p:cNvPr id="57347" name="Rectangle 4"/>
          <p:cNvSpPr>
            <a:spLocks/>
          </p:cNvSpPr>
          <p:nvPr/>
        </p:nvSpPr>
        <p:spPr bwMode="auto">
          <a:xfrm>
            <a:off x="827381" y="868724"/>
            <a:ext cx="7720718" cy="48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5717" tIns="35717" rIns="35717" bIns="35717" anchor="ctr"/>
          <a:lstStyle/>
          <a:p>
            <a:pPr algn="ctr"/>
            <a:r>
              <a:rPr lang="en-US" sz="3600" b="1" dirty="0">
                <a:solidFill>
                  <a:srgbClr val="008080"/>
                </a:solidFill>
                <a:latin typeface="Calibri"/>
                <a:ea typeface="ＭＳ Ｐゴシック" charset="0"/>
                <a:cs typeface="Calibri"/>
                <a:sym typeface="Calibri Bold" charset="0"/>
              </a:rPr>
              <a:t>Summary</a:t>
            </a:r>
          </a:p>
        </p:txBody>
      </p:sp>
    </p:spTree>
    <p:extLst>
      <p:ext uri="{BB962C8B-B14F-4D97-AF65-F5344CB8AC3E}">
        <p14:creationId xmlns:p14="http://schemas.microsoft.com/office/powerpoint/2010/main" val="128917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600" b="1" dirty="0"/>
              <a:t>Genome Sequencing: </a:t>
            </a:r>
            <a:br>
              <a:rPr lang="en-US" sz="3600" b="1" dirty="0"/>
            </a:br>
            <a:r>
              <a:rPr lang="en-US" sz="3600" b="1" dirty="0"/>
              <a:t>Faster and Cheaper </a:t>
            </a:r>
          </a:p>
        </p:txBody>
      </p:sp>
      <p:pic>
        <p:nvPicPr>
          <p:cNvPr id="5" name="Content Placeholder 3" descr="Improvements in the rate of DNA sequencing.jpg"/>
          <p:cNvPicPr>
            <a:picLocks noGrp="1" noChangeAspect="1"/>
          </p:cNvPicPr>
          <p:nvPr>
            <p:ph idx="1"/>
          </p:nvPr>
        </p:nvPicPr>
        <p:blipFill>
          <a:blip r:embed="rId3"/>
          <a:srcRect l="-6162" r="-6162"/>
          <a:stretch>
            <a:fillRect/>
          </a:stretch>
        </p:blipFill>
        <p:spPr>
          <a:xfrm>
            <a:off x="975605" y="1414170"/>
            <a:ext cx="6812206" cy="4017074"/>
          </a:xfrm>
        </p:spPr>
      </p:pic>
    </p:spTree>
    <p:extLst>
      <p:ext uri="{BB962C8B-B14F-4D97-AF65-F5344CB8AC3E}">
        <p14:creationId xmlns:p14="http://schemas.microsoft.com/office/powerpoint/2010/main" val="374257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The </a:t>
            </a:r>
            <a:r>
              <a:rPr lang="en-US" sz="3600" b="1" dirty="0" smtClean="0"/>
              <a:t>Human </a:t>
            </a:r>
            <a:r>
              <a:rPr lang="en-US" sz="3600" b="1" dirty="0" err="1" smtClean="0"/>
              <a:t>Microbiome</a:t>
            </a:r>
            <a:endParaRPr lang="en-US" sz="3600" b="1" dirty="0"/>
          </a:p>
        </p:txBody>
      </p:sp>
      <p:sp>
        <p:nvSpPr>
          <p:cNvPr id="3" name="Content Placeholder 2"/>
          <p:cNvSpPr>
            <a:spLocks noGrp="1"/>
          </p:cNvSpPr>
          <p:nvPr>
            <p:ph idx="1"/>
          </p:nvPr>
        </p:nvSpPr>
        <p:spPr/>
        <p:txBody>
          <a:bodyPr>
            <a:normAutofit fontScale="92500"/>
          </a:bodyPr>
          <a:lstStyle/>
          <a:p>
            <a:pPr>
              <a:lnSpc>
                <a:spcPct val="90000"/>
              </a:lnSpc>
            </a:pPr>
            <a:r>
              <a:rPr lang="en-US" sz="2800" dirty="0"/>
              <a:t>Definitions: </a:t>
            </a:r>
          </a:p>
          <a:p>
            <a:pPr lvl="1">
              <a:lnSpc>
                <a:spcPct val="90000"/>
              </a:lnSpc>
            </a:pPr>
            <a:r>
              <a:rPr lang="en-US" dirty="0">
                <a:ea typeface="DejaVu LGC Sans" charset="0"/>
                <a:cs typeface="DejaVu LGC Sans" charset="0"/>
              </a:rPr>
              <a:t>Microbiome: Aggregate of all microbial genomes</a:t>
            </a:r>
          </a:p>
          <a:p>
            <a:pPr lvl="1">
              <a:lnSpc>
                <a:spcPct val="90000"/>
              </a:lnSpc>
            </a:pPr>
            <a:r>
              <a:rPr lang="en-US" dirty="0" err="1">
                <a:ea typeface="DejaVu LGC Sans" charset="0"/>
                <a:cs typeface="DejaVu LGC Sans" charset="0"/>
              </a:rPr>
              <a:t>Microbiota</a:t>
            </a:r>
            <a:r>
              <a:rPr lang="en-US" dirty="0">
                <a:ea typeface="DejaVu LGC Sans" charset="0"/>
                <a:cs typeface="DejaVu LGC Sans" charset="0"/>
              </a:rPr>
              <a:t>: Individual bacterial species in the biome</a:t>
            </a:r>
          </a:p>
          <a:p>
            <a:pPr lvl="1">
              <a:lnSpc>
                <a:spcPct val="90000"/>
              </a:lnSpc>
            </a:pPr>
            <a:endParaRPr lang="en-US" dirty="0">
              <a:ea typeface="DejaVu LGC Sans" charset="0"/>
              <a:cs typeface="DejaVu LGC Sans" charset="0"/>
            </a:endParaRPr>
          </a:p>
          <a:p>
            <a:pPr>
              <a:lnSpc>
                <a:spcPct val="90000"/>
              </a:lnSpc>
            </a:pPr>
            <a:r>
              <a:rPr lang="en-US" sz="2800" dirty="0"/>
              <a:t>Over 100 trillion organisms (10</a:t>
            </a:r>
            <a:r>
              <a:rPr lang="en-US" sz="2800" baseline="30000" dirty="0"/>
              <a:t>14</a:t>
            </a:r>
            <a:r>
              <a:rPr lang="en-US" sz="2800" dirty="0"/>
              <a:t>)</a:t>
            </a:r>
          </a:p>
          <a:p>
            <a:pPr lvl="1">
              <a:lnSpc>
                <a:spcPct val="90000"/>
              </a:lnSpc>
            </a:pPr>
            <a:r>
              <a:rPr lang="en-US" dirty="0">
                <a:ea typeface="DejaVu LGC Sans" charset="0"/>
                <a:cs typeface="DejaVu LGC Sans" charset="0"/>
              </a:rPr>
              <a:t>Over 500 species identified so far (70 divisions)</a:t>
            </a:r>
          </a:p>
          <a:p>
            <a:pPr lvl="1">
              <a:lnSpc>
                <a:spcPct val="90000"/>
              </a:lnSpc>
            </a:pPr>
            <a:r>
              <a:rPr lang="en-US" dirty="0">
                <a:ea typeface="DejaVu LGC Sans" charset="0"/>
                <a:cs typeface="DejaVu LGC Sans" charset="0"/>
              </a:rPr>
              <a:t>90% of the cells in our body are microbial!</a:t>
            </a:r>
          </a:p>
          <a:p>
            <a:pPr>
              <a:lnSpc>
                <a:spcPct val="90000"/>
              </a:lnSpc>
            </a:pPr>
            <a:endParaRPr lang="en-US" sz="2800" dirty="0"/>
          </a:p>
          <a:p>
            <a:pPr>
              <a:lnSpc>
                <a:spcPct val="90000"/>
              </a:lnSpc>
            </a:pPr>
            <a:r>
              <a:rPr lang="en-US" sz="2800" dirty="0" smtClean="0"/>
              <a:t>Our </a:t>
            </a:r>
            <a:r>
              <a:rPr lang="en-US" sz="2800" dirty="0" smtClean="0"/>
              <a:t>microbial flora </a:t>
            </a:r>
            <a:r>
              <a:rPr lang="en-US" sz="2800" dirty="0"/>
              <a:t>are an integral part of our genetic landscape and evolution</a:t>
            </a:r>
            <a:endParaRPr lang="en-US" dirty="0"/>
          </a:p>
        </p:txBody>
      </p:sp>
    </p:spTree>
    <p:extLst>
      <p:ext uri="{BB962C8B-B14F-4D97-AF65-F5344CB8AC3E}">
        <p14:creationId xmlns:p14="http://schemas.microsoft.com/office/powerpoint/2010/main" val="1751961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The Human </a:t>
            </a:r>
            <a:r>
              <a:rPr lang="en-US" sz="3600" b="1" dirty="0" err="1" smtClean="0"/>
              <a:t>Microbiome</a:t>
            </a:r>
            <a:r>
              <a:rPr lang="en-US" sz="3600" b="1" dirty="0" smtClean="0"/>
              <a:t> Project (HMP)</a:t>
            </a:r>
            <a:endParaRPr lang="en-US" dirty="0"/>
          </a:p>
        </p:txBody>
      </p:sp>
      <p:sp>
        <p:nvSpPr>
          <p:cNvPr id="3" name="Content Placeholder 2"/>
          <p:cNvSpPr>
            <a:spLocks noGrp="1"/>
          </p:cNvSpPr>
          <p:nvPr>
            <p:ph idx="1"/>
          </p:nvPr>
        </p:nvSpPr>
        <p:spPr>
          <a:xfrm>
            <a:off x="457200" y="1380067"/>
            <a:ext cx="8229600" cy="4525963"/>
          </a:xfrm>
        </p:spPr>
        <p:txBody>
          <a:bodyPr>
            <a:normAutofit fontScale="92500" lnSpcReduction="10000"/>
          </a:bodyPr>
          <a:lstStyle/>
          <a:p>
            <a:r>
              <a:rPr lang="en-US" dirty="0" smtClean="0"/>
              <a:t>An effort through NIH to understand the diversity of microbes associated with different body sites in and on the human body </a:t>
            </a:r>
          </a:p>
          <a:p>
            <a:r>
              <a:rPr lang="en-US" dirty="0" smtClean="0"/>
              <a:t>Initially funded for 5 years beginning in 2007	</a:t>
            </a:r>
          </a:p>
          <a:p>
            <a:pPr lvl="1"/>
            <a:r>
              <a:rPr lang="en-US" dirty="0" smtClean="0"/>
              <a:t>Data can be accessed at HMP DACC </a:t>
            </a:r>
          </a:p>
          <a:p>
            <a:pPr lvl="1"/>
            <a:r>
              <a:rPr lang="en-US" dirty="0" smtClean="0">
                <a:hlinkClick r:id="rId3" action="ppaction://hlinkfile"/>
              </a:rPr>
              <a:t>hmpdacc.org/hmp</a:t>
            </a:r>
            <a:endParaRPr lang="en-US" dirty="0" smtClean="0"/>
          </a:p>
          <a:p>
            <a:r>
              <a:rPr lang="en-US" dirty="0" smtClean="0"/>
              <a:t>Second phase to understand the role of the </a:t>
            </a:r>
            <a:r>
              <a:rPr lang="en-US" dirty="0" err="1" smtClean="0"/>
              <a:t>microbiome</a:t>
            </a:r>
            <a:r>
              <a:rPr lang="en-US" dirty="0" smtClean="0"/>
              <a:t> in health and disease </a:t>
            </a:r>
          </a:p>
          <a:p>
            <a:pPr lvl="1"/>
            <a:r>
              <a:rPr lang="en-US" dirty="0" smtClean="0"/>
              <a:t>Integrative Human </a:t>
            </a:r>
            <a:r>
              <a:rPr lang="en-US" dirty="0" err="1" smtClean="0"/>
              <a:t>Microbiome</a:t>
            </a:r>
            <a:r>
              <a:rPr lang="en-US" dirty="0" smtClean="0"/>
              <a:t> Project (</a:t>
            </a:r>
            <a:r>
              <a:rPr lang="en-US" dirty="0" err="1" smtClean="0"/>
              <a:t>iHMP</a:t>
            </a:r>
            <a:r>
              <a:rPr lang="en-US" dirty="0" smtClean="0"/>
              <a:t>)</a:t>
            </a:r>
          </a:p>
          <a:p>
            <a:pPr lvl="1"/>
            <a:r>
              <a:rPr lang="en-US" dirty="0" err="1" smtClean="0">
                <a:hlinkClick r:id="rId4" action="ppaction://hlinkfile"/>
              </a:rPr>
              <a:t>hmpdacc.org</a:t>
            </a:r>
            <a:r>
              <a:rPr lang="en-US" dirty="0">
                <a:hlinkClick r:id="rId4" action="ppaction://hlinkfile"/>
              </a:rPr>
              <a:t>/</a:t>
            </a:r>
            <a:r>
              <a:rPr lang="en-US" dirty="0" err="1" smtClean="0">
                <a:hlinkClick r:id="rId4" action="ppaction://hlinkfile"/>
              </a:rPr>
              <a:t>ihmp</a:t>
            </a:r>
            <a:endParaRPr lang="en-US" dirty="0" smtClean="0"/>
          </a:p>
        </p:txBody>
      </p:sp>
    </p:spTree>
    <p:extLst>
      <p:ext uri="{BB962C8B-B14F-4D97-AF65-F5344CB8AC3E}">
        <p14:creationId xmlns:p14="http://schemas.microsoft.com/office/powerpoint/2010/main" val="2010223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Lessons </a:t>
            </a:r>
            <a:r>
              <a:rPr lang="en-US" sz="3600" b="1" dirty="0" smtClean="0"/>
              <a:t>Thus </a:t>
            </a:r>
            <a:r>
              <a:rPr lang="en-US" sz="3600" b="1" dirty="0" smtClean="0"/>
              <a:t>Far from the Human </a:t>
            </a:r>
            <a:r>
              <a:rPr lang="en-US" sz="3600" b="1" dirty="0" err="1" smtClean="0"/>
              <a:t>Microbiome</a:t>
            </a:r>
            <a:r>
              <a:rPr lang="en-US" sz="3600" b="1" dirty="0" smtClean="0"/>
              <a:t> Project  </a:t>
            </a:r>
            <a:endParaRPr lang="en-US" sz="3600" b="1" dirty="0"/>
          </a:p>
        </p:txBody>
      </p:sp>
      <p:sp>
        <p:nvSpPr>
          <p:cNvPr id="3" name="Content Placeholder 2"/>
          <p:cNvSpPr>
            <a:spLocks noGrp="1"/>
          </p:cNvSpPr>
          <p:nvPr>
            <p:ph idx="1"/>
          </p:nvPr>
        </p:nvSpPr>
        <p:spPr>
          <a:xfrm>
            <a:off x="186267" y="1405468"/>
            <a:ext cx="4639733" cy="4720696"/>
          </a:xfrm>
        </p:spPr>
        <p:txBody>
          <a:bodyPr>
            <a:normAutofit/>
          </a:bodyPr>
          <a:lstStyle/>
          <a:p>
            <a:r>
              <a:rPr lang="en-US" dirty="0"/>
              <a:t>Body sites have distinct signatures</a:t>
            </a:r>
          </a:p>
          <a:p>
            <a:pPr lvl="1"/>
            <a:r>
              <a:rPr lang="en-US" dirty="0"/>
              <a:t>your gut microbiome is more like someone else’s gut microbiome than it is to your skin microbiome</a:t>
            </a:r>
          </a:p>
          <a:p>
            <a:r>
              <a:rPr lang="en-US" dirty="0" err="1"/>
              <a:t>Microbiota</a:t>
            </a:r>
            <a:r>
              <a:rPr lang="en-US" dirty="0"/>
              <a:t> contribute metabolic functions </a:t>
            </a:r>
          </a:p>
          <a:p>
            <a:pPr lvl="1"/>
            <a:r>
              <a:rPr lang="en-US" dirty="0"/>
              <a:t>vitamins, SCFAs, etc. </a:t>
            </a:r>
          </a:p>
          <a:p>
            <a:pPr lvl="1"/>
            <a:endParaRPr lang="en-US" dirty="0"/>
          </a:p>
        </p:txBody>
      </p:sp>
      <p:pic>
        <p:nvPicPr>
          <p:cNvPr id="5" name="Picture 53" descr="D:\riyaz\3-MARCH\08.03.2012\NRG_AOP\images\nrg3182-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962" y="1723813"/>
            <a:ext cx="2934250" cy="399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752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Other </a:t>
            </a:r>
            <a:r>
              <a:rPr lang="en-US" sz="3600" b="1" dirty="0" err="1" smtClean="0"/>
              <a:t>Microbiome</a:t>
            </a:r>
            <a:r>
              <a:rPr lang="en-US" sz="3600" b="1" dirty="0" smtClean="0"/>
              <a:t> Projects </a:t>
            </a:r>
            <a:endParaRPr lang="en-US" dirty="0"/>
          </a:p>
        </p:txBody>
      </p:sp>
      <p:sp>
        <p:nvSpPr>
          <p:cNvPr id="3" name="Content Placeholder 2"/>
          <p:cNvSpPr>
            <a:spLocks noGrp="1"/>
          </p:cNvSpPr>
          <p:nvPr>
            <p:ph idx="1"/>
          </p:nvPr>
        </p:nvSpPr>
        <p:spPr/>
        <p:txBody>
          <a:bodyPr>
            <a:normAutofit lnSpcReduction="10000"/>
          </a:bodyPr>
          <a:lstStyle/>
          <a:p>
            <a:r>
              <a:rPr lang="en-US" dirty="0" smtClean="0"/>
              <a:t>The Earth </a:t>
            </a:r>
            <a:r>
              <a:rPr lang="en-US" dirty="0" err="1" smtClean="0"/>
              <a:t>Microbiome</a:t>
            </a:r>
            <a:r>
              <a:rPr lang="en-US" dirty="0" smtClean="0"/>
              <a:t> Project </a:t>
            </a:r>
          </a:p>
          <a:p>
            <a:pPr lvl="1"/>
            <a:r>
              <a:rPr lang="en-US" dirty="0" err="1" smtClean="0">
                <a:hlinkClick r:id="rId3" action="ppaction://hlinkfile"/>
              </a:rPr>
              <a:t>earthmicrobiome.org</a:t>
            </a:r>
            <a:endParaRPr lang="en-US" dirty="0" smtClean="0"/>
          </a:p>
          <a:p>
            <a:pPr lvl="1"/>
            <a:r>
              <a:rPr lang="en-US" dirty="0" smtClean="0"/>
              <a:t>“a systematic attempt to characterize global microbial taxonomic and functional diversity for the benefit of the planet and humankind” </a:t>
            </a:r>
          </a:p>
          <a:p>
            <a:r>
              <a:rPr lang="en-US" dirty="0" smtClean="0"/>
              <a:t>American Gut Project </a:t>
            </a:r>
          </a:p>
          <a:p>
            <a:pPr lvl="1"/>
            <a:r>
              <a:rPr lang="en-US" dirty="0" err="1" smtClean="0">
                <a:hlinkClick r:id="rId4" action="ppaction://hlinkfile"/>
              </a:rPr>
              <a:t>americangut.org</a:t>
            </a:r>
            <a:endParaRPr lang="en-US" dirty="0" smtClean="0"/>
          </a:p>
          <a:p>
            <a:r>
              <a:rPr lang="en-US" dirty="0" smtClean="0"/>
              <a:t>Human Oral </a:t>
            </a:r>
            <a:r>
              <a:rPr lang="en-US" dirty="0" err="1" smtClean="0"/>
              <a:t>Microbiome</a:t>
            </a:r>
            <a:r>
              <a:rPr lang="en-US" dirty="0" smtClean="0"/>
              <a:t> Database (HOMD)</a:t>
            </a:r>
          </a:p>
          <a:p>
            <a:pPr lvl="1"/>
            <a:r>
              <a:rPr lang="en-US" dirty="0" err="1" smtClean="0">
                <a:hlinkClick r:id="rId5"/>
              </a:rPr>
              <a:t>www.homd.org</a:t>
            </a:r>
            <a:endParaRPr lang="en-US" dirty="0" smtClean="0"/>
          </a:p>
          <a:p>
            <a:endParaRPr lang="en-US" dirty="0"/>
          </a:p>
        </p:txBody>
      </p:sp>
    </p:spTree>
    <p:extLst>
      <p:ext uri="{BB962C8B-B14F-4D97-AF65-F5344CB8AC3E}">
        <p14:creationId xmlns:p14="http://schemas.microsoft.com/office/powerpoint/2010/main" val="2246482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436" y="274638"/>
            <a:ext cx="8422204" cy="941185"/>
          </a:xfrm>
        </p:spPr>
        <p:txBody>
          <a:bodyPr>
            <a:noAutofit/>
          </a:bodyPr>
          <a:lstStyle/>
          <a:p>
            <a:r>
              <a:rPr lang="en-US" sz="3600" b="1" dirty="0" smtClean="0"/>
              <a:t>A </a:t>
            </a:r>
            <a:r>
              <a:rPr lang="en-US" sz="3600" b="1" dirty="0"/>
              <a:t>D</a:t>
            </a:r>
            <a:r>
              <a:rPr lang="en-US" sz="3600" b="1" dirty="0" smtClean="0"/>
              <a:t>iscrepancy Discovered Over </a:t>
            </a:r>
            <a:r>
              <a:rPr lang="en-US" sz="3600" b="1" dirty="0"/>
              <a:t>the </a:t>
            </a:r>
            <a:r>
              <a:rPr lang="en-US" sz="3600" b="1" dirty="0" smtClean="0"/>
              <a:t>Years</a:t>
            </a:r>
            <a:r>
              <a:rPr lang="en-US" sz="3600" b="1" dirty="0"/>
              <a:t>…</a:t>
            </a:r>
          </a:p>
        </p:txBody>
      </p:sp>
      <p:pic>
        <p:nvPicPr>
          <p:cNvPr id="5" name="Picture 4" descr="Synechococcus-Elongatus-in-Petri-Dish.jpg"/>
          <p:cNvPicPr>
            <a:picLocks noChangeAspect="1"/>
          </p:cNvPicPr>
          <p:nvPr/>
        </p:nvPicPr>
        <p:blipFill rotWithShape="1">
          <a:blip r:embed="rId3">
            <a:extLst>
              <a:ext uri="{28A0092B-C50C-407E-A947-70E740481C1C}">
                <a14:useLocalDpi xmlns:a14="http://schemas.microsoft.com/office/drawing/2010/main" val="0"/>
              </a:ext>
            </a:extLst>
          </a:blip>
          <a:srcRect l="4597" t="8026" r="5364"/>
          <a:stretch/>
        </p:blipFill>
        <p:spPr>
          <a:xfrm>
            <a:off x="1526727" y="3393229"/>
            <a:ext cx="3316111" cy="2268361"/>
          </a:xfrm>
          <a:prstGeom prst="rect">
            <a:avLst/>
          </a:prstGeom>
          <a:ln>
            <a:noFill/>
          </a:ln>
          <a:effectLst>
            <a:softEdge rad="112500"/>
          </a:effectLst>
        </p:spPr>
      </p:pic>
      <p:sp>
        <p:nvSpPr>
          <p:cNvPr id="7" name="TextBox 6"/>
          <p:cNvSpPr txBox="1"/>
          <p:nvPr/>
        </p:nvSpPr>
        <p:spPr>
          <a:xfrm>
            <a:off x="1018796" y="1386344"/>
            <a:ext cx="1664496" cy="707886"/>
          </a:xfrm>
          <a:prstGeom prst="rect">
            <a:avLst/>
          </a:prstGeom>
          <a:noFill/>
          <a:ln>
            <a:noFill/>
          </a:ln>
        </p:spPr>
        <p:txBody>
          <a:bodyPr wrap="square" rtlCol="0">
            <a:spAutoFit/>
          </a:bodyPr>
          <a:lstStyle/>
          <a:p>
            <a:r>
              <a:rPr lang="en-US" sz="4000" dirty="0">
                <a:latin typeface="Calibri"/>
                <a:cs typeface="Calibri"/>
              </a:rPr>
              <a:t> The</a:t>
            </a:r>
          </a:p>
        </p:txBody>
      </p:sp>
      <p:sp>
        <p:nvSpPr>
          <p:cNvPr id="8" name="TextBox 7"/>
          <p:cNvSpPr txBox="1"/>
          <p:nvPr/>
        </p:nvSpPr>
        <p:spPr>
          <a:xfrm>
            <a:off x="2576372" y="1987313"/>
            <a:ext cx="1759004" cy="707886"/>
          </a:xfrm>
          <a:prstGeom prst="rect">
            <a:avLst/>
          </a:prstGeom>
          <a:noFill/>
          <a:ln>
            <a:noFill/>
          </a:ln>
        </p:spPr>
        <p:txBody>
          <a:bodyPr wrap="square" rtlCol="0">
            <a:spAutoFit/>
          </a:bodyPr>
          <a:lstStyle/>
          <a:p>
            <a:r>
              <a:rPr lang="en-US" sz="4000" dirty="0">
                <a:latin typeface="Calibri"/>
                <a:cs typeface="Calibri"/>
              </a:rPr>
              <a:t>Great </a:t>
            </a:r>
          </a:p>
        </p:txBody>
      </p:sp>
      <p:sp>
        <p:nvSpPr>
          <p:cNvPr id="9" name="TextBox 8"/>
          <p:cNvSpPr txBox="1"/>
          <p:nvPr/>
        </p:nvSpPr>
        <p:spPr>
          <a:xfrm>
            <a:off x="4099666" y="2514822"/>
            <a:ext cx="3395736" cy="707886"/>
          </a:xfrm>
          <a:prstGeom prst="rect">
            <a:avLst/>
          </a:prstGeom>
          <a:noFill/>
          <a:ln>
            <a:noFill/>
          </a:ln>
        </p:spPr>
        <p:txBody>
          <a:bodyPr wrap="square" rtlCol="0">
            <a:spAutoFit/>
          </a:bodyPr>
          <a:lstStyle/>
          <a:p>
            <a:r>
              <a:rPr lang="en-US" sz="4000" dirty="0">
                <a:latin typeface="Calibri"/>
                <a:cs typeface="Calibri"/>
              </a:rPr>
              <a:t>Plate-Count</a:t>
            </a:r>
          </a:p>
        </p:txBody>
      </p:sp>
      <p:sp>
        <p:nvSpPr>
          <p:cNvPr id="10" name="TextBox 9"/>
          <p:cNvSpPr txBox="1"/>
          <p:nvPr/>
        </p:nvSpPr>
        <p:spPr>
          <a:xfrm>
            <a:off x="6061444" y="3222708"/>
            <a:ext cx="2449893" cy="707886"/>
          </a:xfrm>
          <a:prstGeom prst="rect">
            <a:avLst/>
          </a:prstGeom>
          <a:noFill/>
          <a:ln>
            <a:noFill/>
          </a:ln>
        </p:spPr>
        <p:txBody>
          <a:bodyPr wrap="square" rtlCol="0">
            <a:spAutoFit/>
          </a:bodyPr>
          <a:lstStyle/>
          <a:p>
            <a:r>
              <a:rPr lang="en-US" sz="4000" dirty="0">
                <a:latin typeface="Calibri"/>
                <a:cs typeface="Calibri"/>
              </a:rPr>
              <a:t>Anomaly</a:t>
            </a:r>
          </a:p>
        </p:txBody>
      </p:sp>
      <p:sp>
        <p:nvSpPr>
          <p:cNvPr id="11" name="Rectangle 10"/>
          <p:cNvSpPr/>
          <p:nvPr/>
        </p:nvSpPr>
        <p:spPr>
          <a:xfrm>
            <a:off x="808506" y="6118931"/>
            <a:ext cx="3291160" cy="461665"/>
          </a:xfrm>
          <a:prstGeom prst="rect">
            <a:avLst/>
          </a:prstGeom>
        </p:spPr>
        <p:txBody>
          <a:bodyPr wrap="none">
            <a:spAutoFit/>
          </a:bodyPr>
          <a:lstStyle/>
          <a:p>
            <a:pPr algn="r"/>
            <a:r>
              <a:rPr lang="en-US" sz="1200" dirty="0">
                <a:latin typeface="Calibri"/>
                <a:cs typeface="Calibri"/>
              </a:rPr>
              <a:t>Exploring prokaryotic diversity in the genomic era</a:t>
            </a:r>
          </a:p>
          <a:p>
            <a:pPr algn="r"/>
            <a:r>
              <a:rPr lang="en-US" sz="1200" dirty="0">
                <a:latin typeface="Calibri"/>
                <a:cs typeface="Calibri"/>
              </a:rPr>
              <a:t>P. </a:t>
            </a:r>
            <a:r>
              <a:rPr lang="en-US" sz="1200" dirty="0" err="1">
                <a:latin typeface="Calibri"/>
                <a:cs typeface="Calibri"/>
              </a:rPr>
              <a:t>Hugenholtz</a:t>
            </a:r>
            <a:r>
              <a:rPr lang="en-US" sz="1200" dirty="0">
                <a:latin typeface="Calibri"/>
                <a:cs typeface="Calibri"/>
              </a:rPr>
              <a:t>, </a:t>
            </a:r>
            <a:r>
              <a:rPr lang="en-US" sz="1200" i="1" dirty="0">
                <a:latin typeface="Calibri"/>
                <a:cs typeface="Calibri"/>
              </a:rPr>
              <a:t>Genome Biology </a:t>
            </a:r>
            <a:r>
              <a:rPr lang="en-US" sz="1200" dirty="0">
                <a:latin typeface="Calibri"/>
                <a:cs typeface="Calibri"/>
              </a:rPr>
              <a:t>(2002) </a:t>
            </a:r>
          </a:p>
        </p:txBody>
      </p:sp>
    </p:spTree>
    <p:extLst>
      <p:ext uri="{BB962C8B-B14F-4D97-AF65-F5344CB8AC3E}">
        <p14:creationId xmlns:p14="http://schemas.microsoft.com/office/powerpoint/2010/main" val="2201088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Metagenomics</a:t>
            </a:r>
          </a:p>
        </p:txBody>
      </p:sp>
      <p:sp>
        <p:nvSpPr>
          <p:cNvPr id="3" name="Content Placeholder 2"/>
          <p:cNvSpPr>
            <a:spLocks noGrp="1"/>
          </p:cNvSpPr>
          <p:nvPr>
            <p:ph idx="1"/>
          </p:nvPr>
        </p:nvSpPr>
        <p:spPr>
          <a:xfrm>
            <a:off x="332095" y="1478435"/>
            <a:ext cx="5092262" cy="4525963"/>
          </a:xfrm>
        </p:spPr>
        <p:txBody>
          <a:bodyPr>
            <a:normAutofit/>
          </a:bodyPr>
          <a:lstStyle/>
          <a:p>
            <a:r>
              <a:rPr lang="en-US" dirty="0"/>
              <a:t>SO - only ~1% of bacteria are </a:t>
            </a:r>
            <a:r>
              <a:rPr lang="en-US" dirty="0" err="1"/>
              <a:t>culturable</a:t>
            </a:r>
            <a:endParaRPr lang="en-US" dirty="0"/>
          </a:p>
          <a:p>
            <a:pPr lvl="1"/>
            <a:r>
              <a:rPr lang="en-US" dirty="0"/>
              <a:t>how to “find” the others? </a:t>
            </a:r>
          </a:p>
          <a:p>
            <a:r>
              <a:rPr lang="en-US" dirty="0" err="1"/>
              <a:t>Metagenomics</a:t>
            </a:r>
            <a:r>
              <a:rPr lang="en-US" dirty="0"/>
              <a:t> </a:t>
            </a:r>
          </a:p>
          <a:p>
            <a:pPr lvl="1"/>
            <a:r>
              <a:rPr lang="en-US" dirty="0"/>
              <a:t>sequence16S </a:t>
            </a:r>
            <a:r>
              <a:rPr lang="en-US" dirty="0" err="1" smtClean="0"/>
              <a:t>rRNA</a:t>
            </a:r>
            <a:r>
              <a:rPr lang="en-US" dirty="0" smtClean="0"/>
              <a:t> </a:t>
            </a:r>
            <a:r>
              <a:rPr lang="en-US" dirty="0"/>
              <a:t>genes </a:t>
            </a:r>
          </a:p>
          <a:p>
            <a:pPr lvl="1"/>
            <a:r>
              <a:rPr lang="en-US" dirty="0" smtClean="0"/>
              <a:t>yields information </a:t>
            </a:r>
            <a:r>
              <a:rPr lang="en-US" dirty="0"/>
              <a:t>about </a:t>
            </a:r>
            <a:r>
              <a:rPr lang="en-US" dirty="0" smtClean="0"/>
              <a:t>types of bacteria </a:t>
            </a:r>
            <a:r>
              <a:rPr lang="en-US" dirty="0"/>
              <a:t>and </a:t>
            </a:r>
            <a:r>
              <a:rPr lang="en-US" dirty="0" smtClean="0"/>
              <a:t>their abundance </a:t>
            </a:r>
            <a:r>
              <a:rPr lang="en-US" dirty="0"/>
              <a:t>in a population</a:t>
            </a:r>
          </a:p>
        </p:txBody>
      </p:sp>
      <p:pic>
        <p:nvPicPr>
          <p:cNvPr id="4" name="image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500" y="2560766"/>
            <a:ext cx="3313545" cy="245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8697318"/>
      </p:ext>
    </p:extLst>
  </p:cSld>
  <p:clrMapOvr>
    <a:masterClrMapping/>
  </p:clrMapOvr>
</p:sld>
</file>

<file path=ppt/theme/theme1.xml><?xml version="1.0" encoding="utf-8"?>
<a:theme xmlns:a="http://schemas.openxmlformats.org/drawingml/2006/main" name="GS_powerpoin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5507</TotalTime>
  <Words>2628</Words>
  <Application>Microsoft Macintosh PowerPoint</Application>
  <PresentationFormat>On-screen Show (4:3)</PresentationFormat>
  <Paragraphs>219</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GS_powerpoint_template </vt:lpstr>
      <vt:lpstr>Biological Databases</vt:lpstr>
      <vt:lpstr>Learning Goals</vt:lpstr>
      <vt:lpstr>Genome Sequencing:  Faster and Cheaper </vt:lpstr>
      <vt:lpstr>The Human Microbiome</vt:lpstr>
      <vt:lpstr>The Human Microbiome Project (HMP)</vt:lpstr>
      <vt:lpstr>Lessons Thus Far from the Human Microbiome Project  </vt:lpstr>
      <vt:lpstr>Other Microbiome Projects </vt:lpstr>
      <vt:lpstr>A Discrepancy Discovered Over the Years…</vt:lpstr>
      <vt:lpstr>Metagenomics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Accessing the Genome Sequence</vt:lpstr>
      <vt:lpstr>Accessing the Genome Sequence</vt:lpstr>
      <vt:lpstr>PowerPoint Presentation</vt:lpstr>
      <vt:lpstr>PowerPoint Presentation</vt:lpstr>
      <vt:lpstr>PowerPoint Presentation</vt:lpstr>
    </vt:vector>
  </TitlesOfParts>
  <Company>Georgetown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Genomics</dc:title>
  <dc:creator>Anne Rosenwald</dc:creator>
  <cp:lastModifiedBy>Anne Rosenwald</cp:lastModifiedBy>
  <cp:revision>100</cp:revision>
  <cp:lastPrinted>2014-12-12T19:58:54Z</cp:lastPrinted>
  <dcterms:created xsi:type="dcterms:W3CDTF">2014-11-19T19:59:51Z</dcterms:created>
  <dcterms:modified xsi:type="dcterms:W3CDTF">2018-09-20T11:08:29Z</dcterms:modified>
</cp:coreProperties>
</file>